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8" r:id="rId1"/>
  </p:sldMasterIdLst>
  <p:notesMasterIdLst>
    <p:notesMasterId r:id="rId14"/>
  </p:notesMasterIdLst>
  <p:handoutMasterIdLst>
    <p:handoutMasterId r:id="rId15"/>
  </p:handoutMasterIdLst>
  <p:sldIdLst>
    <p:sldId id="256" r:id="rId2"/>
    <p:sldId id="257" r:id="rId3"/>
    <p:sldId id="277" r:id="rId4"/>
    <p:sldId id="280" r:id="rId5"/>
    <p:sldId id="279" r:id="rId6"/>
    <p:sldId id="272" r:id="rId7"/>
    <p:sldId id="276" r:id="rId8"/>
    <p:sldId id="275" r:id="rId9"/>
    <p:sldId id="269" r:id="rId10"/>
    <p:sldId id="258" r:id="rId11"/>
    <p:sldId id="270" r:id="rId12"/>
    <p:sldId id="271" r:id="rId13"/>
  </p:sldIdLst>
  <p:sldSz cx="12801600" cy="9601200" type="A3"/>
  <p:notesSz cx="6797675" cy="9926638"/>
  <p:defaultTextStyle>
    <a:defPPr>
      <a:defRPr lang="en-US"/>
    </a:defPPr>
    <a:lvl1pPr marL="0" algn="l" defTabSz="537569" rtl="0" eaLnBrk="1" latinLnBrk="0" hangingPunct="1">
      <a:defRPr sz="2100" kern="1200">
        <a:solidFill>
          <a:schemeClr val="tx1"/>
        </a:solidFill>
        <a:latin typeface="+mn-lt"/>
        <a:ea typeface="+mn-ea"/>
        <a:cs typeface="+mn-cs"/>
      </a:defRPr>
    </a:lvl1pPr>
    <a:lvl2pPr marL="537569" algn="l" defTabSz="537569" rtl="0" eaLnBrk="1" latinLnBrk="0" hangingPunct="1">
      <a:defRPr sz="2100" kern="1200">
        <a:solidFill>
          <a:schemeClr val="tx1"/>
        </a:solidFill>
        <a:latin typeface="+mn-lt"/>
        <a:ea typeface="+mn-ea"/>
        <a:cs typeface="+mn-cs"/>
      </a:defRPr>
    </a:lvl2pPr>
    <a:lvl3pPr marL="1075140" algn="l" defTabSz="537569" rtl="0" eaLnBrk="1" latinLnBrk="0" hangingPunct="1">
      <a:defRPr sz="2100" kern="1200">
        <a:solidFill>
          <a:schemeClr val="tx1"/>
        </a:solidFill>
        <a:latin typeface="+mn-lt"/>
        <a:ea typeface="+mn-ea"/>
        <a:cs typeface="+mn-cs"/>
      </a:defRPr>
    </a:lvl3pPr>
    <a:lvl4pPr marL="1612711" algn="l" defTabSz="537569" rtl="0" eaLnBrk="1" latinLnBrk="0" hangingPunct="1">
      <a:defRPr sz="2100" kern="1200">
        <a:solidFill>
          <a:schemeClr val="tx1"/>
        </a:solidFill>
        <a:latin typeface="+mn-lt"/>
        <a:ea typeface="+mn-ea"/>
        <a:cs typeface="+mn-cs"/>
      </a:defRPr>
    </a:lvl4pPr>
    <a:lvl5pPr marL="2150282" algn="l" defTabSz="537569" rtl="0" eaLnBrk="1" latinLnBrk="0" hangingPunct="1">
      <a:defRPr sz="2100" kern="1200">
        <a:solidFill>
          <a:schemeClr val="tx1"/>
        </a:solidFill>
        <a:latin typeface="+mn-lt"/>
        <a:ea typeface="+mn-ea"/>
        <a:cs typeface="+mn-cs"/>
      </a:defRPr>
    </a:lvl5pPr>
    <a:lvl6pPr marL="2687851" algn="l" defTabSz="537569" rtl="0" eaLnBrk="1" latinLnBrk="0" hangingPunct="1">
      <a:defRPr sz="2100" kern="1200">
        <a:solidFill>
          <a:schemeClr val="tx1"/>
        </a:solidFill>
        <a:latin typeface="+mn-lt"/>
        <a:ea typeface="+mn-ea"/>
        <a:cs typeface="+mn-cs"/>
      </a:defRPr>
    </a:lvl6pPr>
    <a:lvl7pPr marL="3225421" algn="l" defTabSz="537569" rtl="0" eaLnBrk="1" latinLnBrk="0" hangingPunct="1">
      <a:defRPr sz="2100" kern="1200">
        <a:solidFill>
          <a:schemeClr val="tx1"/>
        </a:solidFill>
        <a:latin typeface="+mn-lt"/>
        <a:ea typeface="+mn-ea"/>
        <a:cs typeface="+mn-cs"/>
      </a:defRPr>
    </a:lvl7pPr>
    <a:lvl8pPr marL="3762991" algn="l" defTabSz="537569" rtl="0" eaLnBrk="1" latinLnBrk="0" hangingPunct="1">
      <a:defRPr sz="2100" kern="1200">
        <a:solidFill>
          <a:schemeClr val="tx1"/>
        </a:solidFill>
        <a:latin typeface="+mn-lt"/>
        <a:ea typeface="+mn-ea"/>
        <a:cs typeface="+mn-cs"/>
      </a:defRPr>
    </a:lvl8pPr>
    <a:lvl9pPr marL="4300562" algn="l" defTabSz="537569"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A7A4507-8060-37DE-C36C-E9A883749B59}" name="Yvonne Pijnacker" initials="YP" userId="S::y.pijnacker@gezondsgu.nl::9eac9314-746d-41bf-b4de-a212688ddf25" providerId="AD"/>
  <p188:author id="{9D48B311-9F2F-8471-039F-977A6355542E}" name="Frans van Eck" initials="FvE" userId="651abbbe64b02707" providerId="Windows Live"/>
  <p188:author id="{918E26E5-37E3-0CD7-9E79-D70E132D0D04}" name="Ivo Richaers" initials="IR" userId="8ee5574c76fcaa81"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Frans van Eck" initials="FvE" lastIdx="1" clrIdx="0">
    <p:extLst>
      <p:ext uri="{19B8F6BF-5375-455C-9EA6-DF929625EA0E}">
        <p15:presenceInfo xmlns:p15="http://schemas.microsoft.com/office/powerpoint/2012/main" userId="651abbbe64b0270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82EF63-4248-484B-A401-824B71B0594D}" v="7" dt="2022-05-16T13:46:47.191"/>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716" autoAdjust="0"/>
    <p:restoredTop sz="95226" autoAdjust="0"/>
  </p:normalViewPr>
  <p:slideViewPr>
    <p:cSldViewPr snapToGrid="0">
      <p:cViewPr varScale="1">
        <p:scale>
          <a:sx n="59" d="100"/>
          <a:sy n="59" d="100"/>
        </p:scale>
        <p:origin x="96" y="570"/>
      </p:cViewPr>
      <p:guideLst>
        <p:guide orient="horz" pos="3024"/>
        <p:guide pos="4032"/>
      </p:guideLst>
    </p:cSldViewPr>
  </p:slideViewPr>
  <p:outlineViewPr>
    <p:cViewPr>
      <p:scale>
        <a:sx n="33" d="100"/>
        <a:sy n="33" d="100"/>
      </p:scale>
      <p:origin x="0" y="-15915"/>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vonne Pijnacker" userId="9eac9314-746d-41bf-b4de-a212688ddf25" providerId="ADAL" clId="{6E82EF63-4248-484B-A401-824B71B0594D}"/>
    <pc:docChg chg="undo custSel modSld modNotesMaster modHandout">
      <pc:chgData name="Yvonne Pijnacker" userId="9eac9314-746d-41bf-b4de-a212688ddf25" providerId="ADAL" clId="{6E82EF63-4248-484B-A401-824B71B0594D}" dt="2022-05-16T13:48:41.058" v="10035"/>
      <pc:docMkLst>
        <pc:docMk/>
      </pc:docMkLst>
      <pc:sldChg chg="addSp modSp mod">
        <pc:chgData name="Yvonne Pijnacker" userId="9eac9314-746d-41bf-b4de-a212688ddf25" providerId="ADAL" clId="{6E82EF63-4248-484B-A401-824B71B0594D}" dt="2022-05-16T11:52:44.304" v="8304" actId="1076"/>
        <pc:sldMkLst>
          <pc:docMk/>
          <pc:sldMk cId="4134416994" sldId="258"/>
        </pc:sldMkLst>
        <pc:spChg chg="add mod">
          <ac:chgData name="Yvonne Pijnacker" userId="9eac9314-746d-41bf-b4de-a212688ddf25" providerId="ADAL" clId="{6E82EF63-4248-484B-A401-824B71B0594D}" dt="2022-05-16T11:52:44.304" v="8304" actId="1076"/>
          <ac:spMkLst>
            <pc:docMk/>
            <pc:sldMk cId="4134416994" sldId="258"/>
            <ac:spMk id="54" creationId="{C7FFD984-9B98-05D8-5246-D6789D1C5E5F}"/>
          </ac:spMkLst>
        </pc:spChg>
      </pc:sldChg>
      <pc:sldChg chg="addSp delSp modSp mod">
        <pc:chgData name="Yvonne Pijnacker" userId="9eac9314-746d-41bf-b4de-a212688ddf25" providerId="ADAL" clId="{6E82EF63-4248-484B-A401-824B71B0594D}" dt="2022-05-16T13:18:34.181" v="8926" actId="20577"/>
        <pc:sldMkLst>
          <pc:docMk/>
          <pc:sldMk cId="1908502362" sldId="269"/>
        </pc:sldMkLst>
        <pc:spChg chg="mod">
          <ac:chgData name="Yvonne Pijnacker" userId="9eac9314-746d-41bf-b4de-a212688ddf25" providerId="ADAL" clId="{6E82EF63-4248-484B-A401-824B71B0594D}" dt="2022-05-16T13:18:34.181" v="8926" actId="20577"/>
          <ac:spMkLst>
            <pc:docMk/>
            <pc:sldMk cId="1908502362" sldId="269"/>
            <ac:spMk id="2" creationId="{00000000-0000-0000-0000-000000000000}"/>
          </ac:spMkLst>
        </pc:spChg>
        <pc:graphicFrameChg chg="del">
          <ac:chgData name="Yvonne Pijnacker" userId="9eac9314-746d-41bf-b4de-a212688ddf25" providerId="ADAL" clId="{6E82EF63-4248-484B-A401-824B71B0594D}" dt="2022-05-16T13:18:15.452" v="8924" actId="478"/>
          <ac:graphicFrameMkLst>
            <pc:docMk/>
            <pc:sldMk cId="1908502362" sldId="269"/>
            <ac:graphicFrameMk id="3" creationId="{C3C24297-9EA3-46DB-B6A7-0AA2238E5DE1}"/>
          </ac:graphicFrameMkLst>
        </pc:graphicFrameChg>
        <pc:graphicFrameChg chg="add mod">
          <ac:chgData name="Yvonne Pijnacker" userId="9eac9314-746d-41bf-b4de-a212688ddf25" providerId="ADAL" clId="{6E82EF63-4248-484B-A401-824B71B0594D}" dt="2022-05-16T13:18:29.117" v="8925"/>
          <ac:graphicFrameMkLst>
            <pc:docMk/>
            <pc:sldMk cId="1908502362" sldId="269"/>
            <ac:graphicFrameMk id="4" creationId="{A5171626-2844-62AE-2AFC-D93AAB69DFC7}"/>
          </ac:graphicFrameMkLst>
        </pc:graphicFrameChg>
      </pc:sldChg>
      <pc:sldChg chg="addSp delSp modSp mod">
        <pc:chgData name="Yvonne Pijnacker" userId="9eac9314-746d-41bf-b4de-a212688ddf25" providerId="ADAL" clId="{6E82EF63-4248-484B-A401-824B71B0594D}" dt="2022-05-16T10:51:41.947" v="2640" actId="20577"/>
        <pc:sldMkLst>
          <pc:docMk/>
          <pc:sldMk cId="3584376474" sldId="270"/>
        </pc:sldMkLst>
        <pc:spChg chg="mod">
          <ac:chgData name="Yvonne Pijnacker" userId="9eac9314-746d-41bf-b4de-a212688ddf25" providerId="ADAL" clId="{6E82EF63-4248-484B-A401-824B71B0594D}" dt="2022-05-16T10:51:41.947" v="2640" actId="20577"/>
          <ac:spMkLst>
            <pc:docMk/>
            <pc:sldMk cId="3584376474" sldId="270"/>
            <ac:spMk id="2" creationId="{00000000-0000-0000-0000-000000000000}"/>
          </ac:spMkLst>
        </pc:spChg>
        <pc:spChg chg="mod">
          <ac:chgData name="Yvonne Pijnacker" userId="9eac9314-746d-41bf-b4de-a212688ddf25" providerId="ADAL" clId="{6E82EF63-4248-484B-A401-824B71B0594D}" dt="2022-05-16T09:52:14.860" v="1312" actId="20577"/>
          <ac:spMkLst>
            <pc:docMk/>
            <pc:sldMk cId="3584376474" sldId="270"/>
            <ac:spMk id="3" creationId="{6F1ED130-47D2-4103-BA37-E396C5E9A967}"/>
          </ac:spMkLst>
        </pc:spChg>
        <pc:spChg chg="mod">
          <ac:chgData name="Yvonne Pijnacker" userId="9eac9314-746d-41bf-b4de-a212688ddf25" providerId="ADAL" clId="{6E82EF63-4248-484B-A401-824B71B0594D}" dt="2022-05-16T09:45:19.089" v="1073" actId="1076"/>
          <ac:spMkLst>
            <pc:docMk/>
            <pc:sldMk cId="3584376474" sldId="270"/>
            <ac:spMk id="7" creationId="{00000000-0000-0000-0000-000000000000}"/>
          </ac:spMkLst>
        </pc:spChg>
        <pc:graphicFrameChg chg="add mod modGraphic">
          <ac:chgData name="Yvonne Pijnacker" userId="9eac9314-746d-41bf-b4de-a212688ddf25" providerId="ADAL" clId="{6E82EF63-4248-484B-A401-824B71B0594D}" dt="2022-05-16T06:34:49.124" v="324" actId="1076"/>
          <ac:graphicFrameMkLst>
            <pc:docMk/>
            <pc:sldMk cId="3584376474" sldId="270"/>
            <ac:graphicFrameMk id="4" creationId="{73E7407A-F7A1-F2F2-1373-35FFBBAFF13A}"/>
          </ac:graphicFrameMkLst>
        </pc:graphicFrameChg>
        <pc:graphicFrameChg chg="add mod">
          <ac:chgData name="Yvonne Pijnacker" userId="9eac9314-746d-41bf-b4de-a212688ddf25" providerId="ADAL" clId="{6E82EF63-4248-484B-A401-824B71B0594D}" dt="2022-05-16T09:45:23.721" v="1074" actId="1076"/>
          <ac:graphicFrameMkLst>
            <pc:docMk/>
            <pc:sldMk cId="3584376474" sldId="270"/>
            <ac:graphicFrameMk id="5" creationId="{6BB6634E-F9F2-6471-7508-6A9FC2D998E7}"/>
          </ac:graphicFrameMkLst>
        </pc:graphicFrameChg>
        <pc:graphicFrameChg chg="del">
          <ac:chgData name="Yvonne Pijnacker" userId="9eac9314-746d-41bf-b4de-a212688ddf25" providerId="ADAL" clId="{6E82EF63-4248-484B-A401-824B71B0594D}" dt="2022-05-16T09:40:06.955" v="328" actId="478"/>
          <ac:graphicFrameMkLst>
            <pc:docMk/>
            <pc:sldMk cId="3584376474" sldId="270"/>
            <ac:graphicFrameMk id="6" creationId="{A2BD9DEB-D331-4EB4-A255-155BA6A2C920}"/>
          </ac:graphicFrameMkLst>
        </pc:graphicFrameChg>
        <pc:graphicFrameChg chg="add mod modGraphic">
          <ac:chgData name="Yvonne Pijnacker" userId="9eac9314-746d-41bf-b4de-a212688ddf25" providerId="ADAL" clId="{6E82EF63-4248-484B-A401-824B71B0594D}" dt="2022-05-16T10:49:50.397" v="2565" actId="113"/>
          <ac:graphicFrameMkLst>
            <pc:docMk/>
            <pc:sldMk cId="3584376474" sldId="270"/>
            <ac:graphicFrameMk id="8" creationId="{EB5FD3F9-7614-FB46-5367-E172CF6322F4}"/>
          </ac:graphicFrameMkLst>
        </pc:graphicFrameChg>
        <pc:picChg chg="del">
          <ac:chgData name="Yvonne Pijnacker" userId="9eac9314-746d-41bf-b4de-a212688ddf25" providerId="ADAL" clId="{6E82EF63-4248-484B-A401-824B71B0594D}" dt="2022-05-16T06:34:09.071" v="319" actId="478"/>
          <ac:picMkLst>
            <pc:docMk/>
            <pc:sldMk cId="3584376474" sldId="270"/>
            <ac:picMk id="5" creationId="{B7437DD0-1187-9EFC-DFB2-91ACC5A320F9}"/>
          </ac:picMkLst>
        </pc:picChg>
      </pc:sldChg>
      <pc:sldChg chg="modSp mod">
        <pc:chgData name="Yvonne Pijnacker" userId="9eac9314-746d-41bf-b4de-a212688ddf25" providerId="ADAL" clId="{6E82EF63-4248-484B-A401-824B71B0594D}" dt="2022-05-16T13:28:22.012" v="9540" actId="20577"/>
        <pc:sldMkLst>
          <pc:docMk/>
          <pc:sldMk cId="4245106933" sldId="271"/>
        </pc:sldMkLst>
        <pc:spChg chg="mod">
          <ac:chgData name="Yvonne Pijnacker" userId="9eac9314-746d-41bf-b4de-a212688ddf25" providerId="ADAL" clId="{6E82EF63-4248-484B-A401-824B71B0594D}" dt="2022-05-16T13:28:22.012" v="9540" actId="20577"/>
          <ac:spMkLst>
            <pc:docMk/>
            <pc:sldMk cId="4245106933" sldId="271"/>
            <ac:spMk id="2" creationId="{00000000-0000-0000-0000-000000000000}"/>
          </ac:spMkLst>
        </pc:spChg>
        <pc:spChg chg="mod">
          <ac:chgData name="Yvonne Pijnacker" userId="9eac9314-746d-41bf-b4de-a212688ddf25" providerId="ADAL" clId="{6E82EF63-4248-484B-A401-824B71B0594D}" dt="2022-05-16T13:27:07.704" v="9472" actId="14100"/>
          <ac:spMkLst>
            <pc:docMk/>
            <pc:sldMk cId="4245106933" sldId="271"/>
            <ac:spMk id="7" creationId="{00000000-0000-0000-0000-000000000000}"/>
          </ac:spMkLst>
        </pc:spChg>
      </pc:sldChg>
      <pc:sldChg chg="modSp mod">
        <pc:chgData name="Yvonne Pijnacker" userId="9eac9314-746d-41bf-b4de-a212688ddf25" providerId="ADAL" clId="{6E82EF63-4248-484B-A401-824B71B0594D}" dt="2022-05-16T13:17:33.170" v="8923" actId="1076"/>
        <pc:sldMkLst>
          <pc:docMk/>
          <pc:sldMk cId="2068703212" sldId="272"/>
        </pc:sldMkLst>
        <pc:spChg chg="mod">
          <ac:chgData name="Yvonne Pijnacker" userId="9eac9314-746d-41bf-b4de-a212688ddf25" providerId="ADAL" clId="{6E82EF63-4248-484B-A401-824B71B0594D}" dt="2022-05-16T13:17:07.381" v="8920" actId="20577"/>
          <ac:spMkLst>
            <pc:docMk/>
            <pc:sldMk cId="2068703212" sldId="272"/>
            <ac:spMk id="2" creationId="{00000000-0000-0000-0000-000000000000}"/>
          </ac:spMkLst>
        </pc:spChg>
        <pc:picChg chg="mod">
          <ac:chgData name="Yvonne Pijnacker" userId="9eac9314-746d-41bf-b4de-a212688ddf25" providerId="ADAL" clId="{6E82EF63-4248-484B-A401-824B71B0594D}" dt="2022-05-16T13:17:26.516" v="8922" actId="1076"/>
          <ac:picMkLst>
            <pc:docMk/>
            <pc:sldMk cId="2068703212" sldId="272"/>
            <ac:picMk id="4" creationId="{5A646408-5690-40BF-A37D-9264F42B67B9}"/>
          </ac:picMkLst>
        </pc:picChg>
        <pc:picChg chg="mod">
          <ac:chgData name="Yvonne Pijnacker" userId="9eac9314-746d-41bf-b4de-a212688ddf25" providerId="ADAL" clId="{6E82EF63-4248-484B-A401-824B71B0594D}" dt="2022-05-16T13:17:20.584" v="8921" actId="1076"/>
          <ac:picMkLst>
            <pc:docMk/>
            <pc:sldMk cId="2068703212" sldId="272"/>
            <ac:picMk id="1026" creationId="{00000000-0000-0000-0000-000000000000}"/>
          </ac:picMkLst>
        </pc:picChg>
        <pc:picChg chg="mod">
          <ac:chgData name="Yvonne Pijnacker" userId="9eac9314-746d-41bf-b4de-a212688ddf25" providerId="ADAL" clId="{6E82EF63-4248-484B-A401-824B71B0594D}" dt="2022-05-16T13:17:33.170" v="8923" actId="1076"/>
          <ac:picMkLst>
            <pc:docMk/>
            <pc:sldMk cId="2068703212" sldId="272"/>
            <ac:picMk id="1032" creationId="{00000000-0000-0000-0000-000000000000}"/>
          </ac:picMkLst>
        </pc:picChg>
      </pc:sldChg>
      <pc:sldChg chg="modSp mod">
        <pc:chgData name="Yvonne Pijnacker" userId="9eac9314-746d-41bf-b4de-a212688ddf25" providerId="ADAL" clId="{6E82EF63-4248-484B-A401-824B71B0594D}" dt="2022-05-16T12:07:20.297" v="8886" actId="1076"/>
        <pc:sldMkLst>
          <pc:docMk/>
          <pc:sldMk cId="2629235607" sldId="275"/>
        </pc:sldMkLst>
        <pc:spChg chg="mod">
          <ac:chgData name="Yvonne Pijnacker" userId="9eac9314-746d-41bf-b4de-a212688ddf25" providerId="ADAL" clId="{6E82EF63-4248-484B-A401-824B71B0594D}" dt="2022-05-16T12:06:51.497" v="8881" actId="1076"/>
          <ac:spMkLst>
            <pc:docMk/>
            <pc:sldMk cId="2629235607" sldId="275"/>
            <ac:spMk id="3" creationId="{00000000-0000-0000-0000-000000000000}"/>
          </ac:spMkLst>
        </pc:spChg>
        <pc:spChg chg="mod">
          <ac:chgData name="Yvonne Pijnacker" userId="9eac9314-746d-41bf-b4de-a212688ddf25" providerId="ADAL" clId="{6E82EF63-4248-484B-A401-824B71B0594D}" dt="2022-05-16T12:06:47.136" v="8880" actId="1076"/>
          <ac:spMkLst>
            <pc:docMk/>
            <pc:sldMk cId="2629235607" sldId="275"/>
            <ac:spMk id="4" creationId="{00000000-0000-0000-0000-000000000000}"/>
          </ac:spMkLst>
        </pc:spChg>
        <pc:spChg chg="mod">
          <ac:chgData name="Yvonne Pijnacker" userId="9eac9314-746d-41bf-b4de-a212688ddf25" providerId="ADAL" clId="{6E82EF63-4248-484B-A401-824B71B0594D}" dt="2022-05-16T12:07:20.297" v="8886" actId="1076"/>
          <ac:spMkLst>
            <pc:docMk/>
            <pc:sldMk cId="2629235607" sldId="275"/>
            <ac:spMk id="5" creationId="{00000000-0000-0000-0000-000000000000}"/>
          </ac:spMkLst>
        </pc:spChg>
        <pc:spChg chg="mod">
          <ac:chgData name="Yvonne Pijnacker" userId="9eac9314-746d-41bf-b4de-a212688ddf25" providerId="ADAL" clId="{6E82EF63-4248-484B-A401-824B71B0594D}" dt="2022-05-16T12:07:11.816" v="8885" actId="1076"/>
          <ac:spMkLst>
            <pc:docMk/>
            <pc:sldMk cId="2629235607" sldId="275"/>
            <ac:spMk id="7" creationId="{00000000-0000-0000-0000-000000000000}"/>
          </ac:spMkLst>
        </pc:spChg>
        <pc:spChg chg="mod">
          <ac:chgData name="Yvonne Pijnacker" userId="9eac9314-746d-41bf-b4de-a212688ddf25" providerId="ADAL" clId="{6E82EF63-4248-484B-A401-824B71B0594D}" dt="2022-05-16T12:06:54.912" v="8882" actId="1076"/>
          <ac:spMkLst>
            <pc:docMk/>
            <pc:sldMk cId="2629235607" sldId="275"/>
            <ac:spMk id="8" creationId="{9E367C74-7E26-479F-936E-5B96EA8F62CC}"/>
          </ac:spMkLst>
        </pc:spChg>
      </pc:sldChg>
      <pc:sldChg chg="modSp mod">
        <pc:chgData name="Yvonne Pijnacker" userId="9eac9314-746d-41bf-b4de-a212688ddf25" providerId="ADAL" clId="{6E82EF63-4248-484B-A401-824B71B0594D}" dt="2022-05-16T12:10:44.126" v="8917" actId="1076"/>
        <pc:sldMkLst>
          <pc:docMk/>
          <pc:sldMk cId="3186196217" sldId="276"/>
        </pc:sldMkLst>
        <pc:spChg chg="mod">
          <ac:chgData name="Yvonne Pijnacker" userId="9eac9314-746d-41bf-b4de-a212688ddf25" providerId="ADAL" clId="{6E82EF63-4248-484B-A401-824B71B0594D}" dt="2022-05-16T12:10:44.126" v="8917" actId="1076"/>
          <ac:spMkLst>
            <pc:docMk/>
            <pc:sldMk cId="3186196217" sldId="276"/>
            <ac:spMk id="2" creationId="{00000000-0000-0000-0000-000000000000}"/>
          </ac:spMkLst>
        </pc:spChg>
      </pc:sldChg>
      <pc:sldChg chg="modSp mod delCm modCm">
        <pc:chgData name="Yvonne Pijnacker" userId="9eac9314-746d-41bf-b4de-a212688ddf25" providerId="ADAL" clId="{6E82EF63-4248-484B-A401-824B71B0594D}" dt="2022-05-16T13:48:41.058" v="10035"/>
        <pc:sldMkLst>
          <pc:docMk/>
          <pc:sldMk cId="2324389639" sldId="277"/>
        </pc:sldMkLst>
        <pc:spChg chg="mod">
          <ac:chgData name="Yvonne Pijnacker" userId="9eac9314-746d-41bf-b4de-a212688ddf25" providerId="ADAL" clId="{6E82EF63-4248-484B-A401-824B71B0594D}" dt="2022-05-16T13:38:42.439" v="9811" actId="21"/>
          <ac:spMkLst>
            <pc:docMk/>
            <pc:sldMk cId="2324389639" sldId="277"/>
            <ac:spMk id="3" creationId="{A33EB6F4-4DE2-4926-AC3B-845B3845A50B}"/>
          </ac:spMkLst>
        </pc:spChg>
      </pc:sldChg>
      <pc:sldChg chg="modSp mod delCm modCm">
        <pc:chgData name="Yvonne Pijnacker" userId="9eac9314-746d-41bf-b4de-a212688ddf25" providerId="ADAL" clId="{6E82EF63-4248-484B-A401-824B71B0594D}" dt="2022-05-16T13:48:26.831" v="10031"/>
        <pc:sldMkLst>
          <pc:docMk/>
          <pc:sldMk cId="1748541416" sldId="279"/>
        </pc:sldMkLst>
        <pc:spChg chg="mod">
          <ac:chgData name="Yvonne Pijnacker" userId="9eac9314-746d-41bf-b4de-a212688ddf25" providerId="ADAL" clId="{6E82EF63-4248-484B-A401-824B71B0594D}" dt="2022-05-16T13:41:56.869" v="10028" actId="2711"/>
          <ac:spMkLst>
            <pc:docMk/>
            <pc:sldMk cId="1748541416" sldId="279"/>
            <ac:spMk id="3" creationId="{915D6C2D-4EF6-4DA4-8D1D-09EF238A5078}"/>
          </ac:spMkLst>
        </pc:spChg>
      </pc:sldChg>
      <pc:sldChg chg="modSp mod delCm modCm">
        <pc:chgData name="Yvonne Pijnacker" userId="9eac9314-746d-41bf-b4de-a212688ddf25" providerId="ADAL" clId="{6E82EF63-4248-484B-A401-824B71B0594D}" dt="2022-05-16T13:48:34.146" v="10033"/>
        <pc:sldMkLst>
          <pc:docMk/>
          <pc:sldMk cId="3739798333" sldId="280"/>
        </pc:sldMkLst>
        <pc:spChg chg="mod">
          <ac:chgData name="Yvonne Pijnacker" userId="9eac9314-746d-41bf-b4de-a212688ddf25" providerId="ADAL" clId="{6E82EF63-4248-484B-A401-824B71B0594D}" dt="2022-05-16T13:39:33.478" v="9825" actId="27636"/>
          <ac:spMkLst>
            <pc:docMk/>
            <pc:sldMk cId="3739798333" sldId="280"/>
            <ac:spMk id="3" creationId="{BBB67C40-261C-47F0-AE71-223A6CAFFC4D}"/>
          </ac:spMkLst>
        </pc:spChg>
      </pc:sldChg>
    </pc:docChg>
  </pc:docChgLst>
  <pc:docChgLst>
    <pc:chgData name="Yvonne Pijnacker" userId="9eac9314-746d-41bf-b4de-a212688ddf25" providerId="ADAL" clId="{AA6499D8-B303-4EB2-801B-7E157C002153}"/>
    <pc:docChg chg="undo custSel modSld">
      <pc:chgData name="Yvonne Pijnacker" userId="9eac9314-746d-41bf-b4de-a212688ddf25" providerId="ADAL" clId="{AA6499D8-B303-4EB2-801B-7E157C002153}" dt="2022-05-13T14:02:21.261" v="498" actId="20577"/>
      <pc:docMkLst>
        <pc:docMk/>
      </pc:docMkLst>
      <pc:sldChg chg="addSp delSp modSp mod">
        <pc:chgData name="Yvonne Pijnacker" userId="9eac9314-746d-41bf-b4de-a212688ddf25" providerId="ADAL" clId="{AA6499D8-B303-4EB2-801B-7E157C002153}" dt="2022-05-13T14:02:21.261" v="498" actId="20577"/>
        <pc:sldMkLst>
          <pc:docMk/>
          <pc:sldMk cId="3584376474" sldId="270"/>
        </pc:sldMkLst>
        <pc:spChg chg="mod">
          <ac:chgData name="Yvonne Pijnacker" userId="9eac9314-746d-41bf-b4de-a212688ddf25" providerId="ADAL" clId="{AA6499D8-B303-4EB2-801B-7E157C002153}" dt="2022-05-13T14:02:21.261" v="498" actId="20577"/>
          <ac:spMkLst>
            <pc:docMk/>
            <pc:sldMk cId="3584376474" sldId="270"/>
            <ac:spMk id="3" creationId="{6F1ED130-47D2-4103-BA37-E396C5E9A967}"/>
          </ac:spMkLst>
        </pc:spChg>
        <pc:graphicFrameChg chg="add del">
          <ac:chgData name="Yvonne Pijnacker" userId="9eac9314-746d-41bf-b4de-a212688ddf25" providerId="ADAL" clId="{AA6499D8-B303-4EB2-801B-7E157C002153}" dt="2022-05-13T14:00:47.550" v="337" actId="478"/>
          <ac:graphicFrameMkLst>
            <pc:docMk/>
            <pc:sldMk cId="3584376474" sldId="270"/>
            <ac:graphicFrameMk id="4" creationId="{9B543C4C-2DC2-488B-996B-AE697ECB678C}"/>
          </ac:graphicFrameMkLst>
        </pc:graphicFrameChg>
        <pc:picChg chg="add mod">
          <ac:chgData name="Yvonne Pijnacker" userId="9eac9314-746d-41bf-b4de-a212688ddf25" providerId="ADAL" clId="{AA6499D8-B303-4EB2-801B-7E157C002153}" dt="2022-05-13T14:00:59.988" v="341" actId="14100"/>
          <ac:picMkLst>
            <pc:docMk/>
            <pc:sldMk cId="3584376474" sldId="270"/>
            <ac:picMk id="5" creationId="{B7437DD0-1187-9EFC-DFB2-91ACC5A320F9}"/>
          </ac:picMkLst>
        </pc:picChg>
      </pc:sldChg>
      <pc:sldChg chg="modSp mod">
        <pc:chgData name="Yvonne Pijnacker" userId="9eac9314-746d-41bf-b4de-a212688ddf25" providerId="ADAL" clId="{AA6499D8-B303-4EB2-801B-7E157C002153}" dt="2022-05-13T13:41:21.294" v="334" actId="20577"/>
        <pc:sldMkLst>
          <pc:docMk/>
          <pc:sldMk cId="2629235607" sldId="275"/>
        </pc:sldMkLst>
        <pc:spChg chg="mod">
          <ac:chgData name="Yvonne Pijnacker" userId="9eac9314-746d-41bf-b4de-a212688ddf25" providerId="ADAL" clId="{AA6499D8-B303-4EB2-801B-7E157C002153}" dt="2022-05-13T13:35:24.962" v="236" actId="255"/>
          <ac:spMkLst>
            <pc:docMk/>
            <pc:sldMk cId="2629235607" sldId="275"/>
            <ac:spMk id="2" creationId="{00000000-0000-0000-0000-000000000000}"/>
          </ac:spMkLst>
        </pc:spChg>
        <pc:spChg chg="mod">
          <ac:chgData name="Yvonne Pijnacker" userId="9eac9314-746d-41bf-b4de-a212688ddf25" providerId="ADAL" clId="{AA6499D8-B303-4EB2-801B-7E157C002153}" dt="2022-05-13T13:37:00.087" v="254" actId="12"/>
          <ac:spMkLst>
            <pc:docMk/>
            <pc:sldMk cId="2629235607" sldId="275"/>
            <ac:spMk id="4" creationId="{00000000-0000-0000-0000-000000000000}"/>
          </ac:spMkLst>
        </pc:spChg>
        <pc:spChg chg="mod">
          <ac:chgData name="Yvonne Pijnacker" userId="9eac9314-746d-41bf-b4de-a212688ddf25" providerId="ADAL" clId="{AA6499D8-B303-4EB2-801B-7E157C002153}" dt="2022-05-13T13:41:21.294" v="334" actId="20577"/>
          <ac:spMkLst>
            <pc:docMk/>
            <pc:sldMk cId="2629235607" sldId="275"/>
            <ac:spMk id="5" creationId="{00000000-0000-0000-0000-000000000000}"/>
          </ac:spMkLst>
        </pc:spChg>
        <pc:spChg chg="mod">
          <ac:chgData name="Yvonne Pijnacker" userId="9eac9314-746d-41bf-b4de-a212688ddf25" providerId="ADAL" clId="{AA6499D8-B303-4EB2-801B-7E157C002153}" dt="2022-05-13T13:39:42.947" v="325" actId="20577"/>
          <ac:spMkLst>
            <pc:docMk/>
            <pc:sldMk cId="2629235607" sldId="275"/>
            <ac:spMk id="8" creationId="{9E367C74-7E26-479F-936E-5B96EA8F62CC}"/>
          </ac:spMkLst>
        </pc:spChg>
      </pc:sldChg>
      <pc:sldChg chg="modSp mod">
        <pc:chgData name="Yvonne Pijnacker" userId="9eac9314-746d-41bf-b4de-a212688ddf25" providerId="ADAL" clId="{AA6499D8-B303-4EB2-801B-7E157C002153}" dt="2022-05-13T13:34:26.051" v="235" actId="2711"/>
        <pc:sldMkLst>
          <pc:docMk/>
          <pc:sldMk cId="3186196217" sldId="276"/>
        </pc:sldMkLst>
        <pc:spChg chg="mod">
          <ac:chgData name="Yvonne Pijnacker" userId="9eac9314-746d-41bf-b4de-a212688ddf25" providerId="ADAL" clId="{AA6499D8-B303-4EB2-801B-7E157C002153}" dt="2022-05-13T13:34:26.051" v="235" actId="2711"/>
          <ac:spMkLst>
            <pc:docMk/>
            <pc:sldMk cId="3186196217" sldId="276"/>
            <ac:spMk id="2" creationId="{00000000-0000-0000-0000-000000000000}"/>
          </ac:spMkLst>
        </pc:spChg>
      </pc:sldChg>
      <pc:sldChg chg="modSp mod modCm">
        <pc:chgData name="Yvonne Pijnacker" userId="9eac9314-746d-41bf-b4de-a212688ddf25" providerId="ADAL" clId="{AA6499D8-B303-4EB2-801B-7E157C002153}" dt="2022-05-13T13:33:16.181" v="226" actId="255"/>
        <pc:sldMkLst>
          <pc:docMk/>
          <pc:sldMk cId="2324389639" sldId="277"/>
        </pc:sldMkLst>
        <pc:spChg chg="mod">
          <ac:chgData name="Yvonne Pijnacker" userId="9eac9314-746d-41bf-b4de-a212688ddf25" providerId="ADAL" clId="{AA6499D8-B303-4EB2-801B-7E157C002153}" dt="2022-05-13T13:33:16.181" v="226" actId="255"/>
          <ac:spMkLst>
            <pc:docMk/>
            <pc:sldMk cId="2324389639" sldId="277"/>
            <ac:spMk id="3" creationId="{A33EB6F4-4DE2-4926-AC3B-845B3845A50B}"/>
          </ac:spMkLst>
        </pc:spChg>
      </pc:sldChg>
      <pc:sldChg chg="modSp mod modCm">
        <pc:chgData name="Yvonne Pijnacker" userId="9eac9314-746d-41bf-b4de-a212688ddf25" providerId="ADAL" clId="{AA6499D8-B303-4EB2-801B-7E157C002153}" dt="2022-05-13T13:33:48.634" v="234" actId="255"/>
        <pc:sldMkLst>
          <pc:docMk/>
          <pc:sldMk cId="1748541416" sldId="279"/>
        </pc:sldMkLst>
        <pc:spChg chg="mod">
          <ac:chgData name="Yvonne Pijnacker" userId="9eac9314-746d-41bf-b4de-a212688ddf25" providerId="ADAL" clId="{AA6499D8-B303-4EB2-801B-7E157C002153}" dt="2022-05-13T13:33:48.634" v="234" actId="255"/>
          <ac:spMkLst>
            <pc:docMk/>
            <pc:sldMk cId="1748541416" sldId="279"/>
            <ac:spMk id="3" creationId="{915D6C2D-4EF6-4DA4-8D1D-09EF238A5078}"/>
          </ac:spMkLst>
        </pc:spChg>
      </pc:sldChg>
      <pc:sldChg chg="modSp mod modCm">
        <pc:chgData name="Yvonne Pijnacker" userId="9eac9314-746d-41bf-b4de-a212688ddf25" providerId="ADAL" clId="{AA6499D8-B303-4EB2-801B-7E157C002153}" dt="2022-05-13T13:33:35.327" v="231" actId="27636"/>
        <pc:sldMkLst>
          <pc:docMk/>
          <pc:sldMk cId="3739798333" sldId="280"/>
        </pc:sldMkLst>
        <pc:spChg chg="mod">
          <ac:chgData name="Yvonne Pijnacker" userId="9eac9314-746d-41bf-b4de-a212688ddf25" providerId="ADAL" clId="{AA6499D8-B303-4EB2-801B-7E157C002153}" dt="2022-05-13T13:33:35.327" v="231" actId="27636"/>
          <ac:spMkLst>
            <pc:docMk/>
            <pc:sldMk cId="3739798333" sldId="280"/>
            <ac:spMk id="3" creationId="{BBB67C40-261C-47F0-AE71-223A6CAFFC4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1" y="0"/>
            <a:ext cx="2945659" cy="496332"/>
          </a:xfrm>
          <a:prstGeom prst="rect">
            <a:avLst/>
          </a:prstGeom>
        </p:spPr>
        <p:txBody>
          <a:bodyPr vert="horz" lIns="91431" tIns="45716" rIns="91431" bIns="45716" rtlCol="0"/>
          <a:lstStyle>
            <a:lvl1pPr algn="l">
              <a:defRPr sz="1200"/>
            </a:lvl1pPr>
          </a:lstStyle>
          <a:p>
            <a:endParaRPr lang="nl-NL"/>
          </a:p>
        </p:txBody>
      </p:sp>
      <p:sp>
        <p:nvSpPr>
          <p:cNvPr id="3" name="Tijdelijke aanduiding voor datum 2"/>
          <p:cNvSpPr>
            <a:spLocks noGrp="1"/>
          </p:cNvSpPr>
          <p:nvPr>
            <p:ph type="dt" sz="quarter" idx="1"/>
          </p:nvPr>
        </p:nvSpPr>
        <p:spPr>
          <a:xfrm>
            <a:off x="3850444" y="0"/>
            <a:ext cx="2945659" cy="496332"/>
          </a:xfrm>
          <a:prstGeom prst="rect">
            <a:avLst/>
          </a:prstGeom>
        </p:spPr>
        <p:txBody>
          <a:bodyPr vert="horz" lIns="91431" tIns="45716" rIns="91431" bIns="45716" rtlCol="0"/>
          <a:lstStyle>
            <a:lvl1pPr algn="r">
              <a:defRPr sz="1200"/>
            </a:lvl1pPr>
          </a:lstStyle>
          <a:p>
            <a:fld id="{A625C651-7EC1-43F8-A829-9DD91B9D768D}" type="datetimeFigureOut">
              <a:rPr lang="nl-NL" smtClean="0"/>
              <a:t>16-5-2022</a:t>
            </a:fld>
            <a:endParaRPr lang="nl-NL"/>
          </a:p>
        </p:txBody>
      </p:sp>
      <p:sp>
        <p:nvSpPr>
          <p:cNvPr id="4" name="Tijdelijke aanduiding voor voettekst 3"/>
          <p:cNvSpPr>
            <a:spLocks noGrp="1"/>
          </p:cNvSpPr>
          <p:nvPr>
            <p:ph type="ftr" sz="quarter" idx="2"/>
          </p:nvPr>
        </p:nvSpPr>
        <p:spPr>
          <a:xfrm>
            <a:off x="1" y="9428583"/>
            <a:ext cx="2945659" cy="496332"/>
          </a:xfrm>
          <a:prstGeom prst="rect">
            <a:avLst/>
          </a:prstGeom>
        </p:spPr>
        <p:txBody>
          <a:bodyPr vert="horz" lIns="91431" tIns="45716" rIns="91431" bIns="45716"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50444" y="9428583"/>
            <a:ext cx="2945659" cy="496332"/>
          </a:xfrm>
          <a:prstGeom prst="rect">
            <a:avLst/>
          </a:prstGeom>
        </p:spPr>
        <p:txBody>
          <a:bodyPr vert="horz" lIns="91431" tIns="45716" rIns="91431" bIns="45716" rtlCol="0" anchor="b"/>
          <a:lstStyle>
            <a:lvl1pPr algn="r">
              <a:defRPr sz="1200"/>
            </a:lvl1pPr>
          </a:lstStyle>
          <a:p>
            <a:fld id="{E2230CDD-8C09-49DE-A000-EF70EAF7ED5E}" type="slidenum">
              <a:rPr lang="nl-NL" smtClean="0"/>
              <a:t>‹nr.›</a:t>
            </a:fld>
            <a:endParaRPr lang="nl-NL"/>
          </a:p>
        </p:txBody>
      </p:sp>
    </p:spTree>
    <p:extLst>
      <p:ext uri="{BB962C8B-B14F-4D97-AF65-F5344CB8AC3E}">
        <p14:creationId xmlns:p14="http://schemas.microsoft.com/office/powerpoint/2010/main" val="26273156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1"/>
            <a:ext cx="2945024" cy="498156"/>
          </a:xfrm>
          <a:prstGeom prst="rect">
            <a:avLst/>
          </a:prstGeom>
        </p:spPr>
        <p:txBody>
          <a:bodyPr vert="horz" lIns="91385" tIns="45693" rIns="91385" bIns="45693" rtlCol="0"/>
          <a:lstStyle>
            <a:lvl1pPr algn="l">
              <a:defRPr sz="1200"/>
            </a:lvl1pPr>
          </a:lstStyle>
          <a:p>
            <a:endParaRPr lang="nl-NL"/>
          </a:p>
        </p:txBody>
      </p:sp>
      <p:sp>
        <p:nvSpPr>
          <p:cNvPr id="3" name="Tijdelijke aanduiding voor datum 2"/>
          <p:cNvSpPr>
            <a:spLocks noGrp="1"/>
          </p:cNvSpPr>
          <p:nvPr>
            <p:ph type="dt" idx="1"/>
          </p:nvPr>
        </p:nvSpPr>
        <p:spPr>
          <a:xfrm>
            <a:off x="3851065" y="1"/>
            <a:ext cx="2945024" cy="498156"/>
          </a:xfrm>
          <a:prstGeom prst="rect">
            <a:avLst/>
          </a:prstGeom>
        </p:spPr>
        <p:txBody>
          <a:bodyPr vert="horz" lIns="91385" tIns="45693" rIns="91385" bIns="45693" rtlCol="0"/>
          <a:lstStyle>
            <a:lvl1pPr algn="r">
              <a:defRPr sz="1200"/>
            </a:lvl1pPr>
          </a:lstStyle>
          <a:p>
            <a:fld id="{688B6686-E3D3-49B0-829B-50C15FF3AEC9}" type="datetimeFigureOut">
              <a:rPr lang="nl-NL" smtClean="0"/>
              <a:t>16-5-2022</a:t>
            </a:fld>
            <a:endParaRPr lang="nl-NL"/>
          </a:p>
        </p:txBody>
      </p:sp>
      <p:sp>
        <p:nvSpPr>
          <p:cNvPr id="4" name="Tijdelijke aanduiding voor dia-afbeelding 3"/>
          <p:cNvSpPr>
            <a:spLocks noGrp="1" noRot="1" noChangeAspect="1"/>
          </p:cNvSpPr>
          <p:nvPr>
            <p:ph type="sldImg" idx="2"/>
          </p:nvPr>
        </p:nvSpPr>
        <p:spPr>
          <a:xfrm>
            <a:off x="1165225" y="1239838"/>
            <a:ext cx="4467225" cy="3351212"/>
          </a:xfrm>
          <a:prstGeom prst="rect">
            <a:avLst/>
          </a:prstGeom>
          <a:noFill/>
          <a:ln w="12700">
            <a:solidFill>
              <a:prstClr val="black"/>
            </a:solidFill>
          </a:ln>
        </p:spPr>
        <p:txBody>
          <a:bodyPr vert="horz" lIns="91385" tIns="45693" rIns="91385" bIns="45693" rtlCol="0" anchor="ctr"/>
          <a:lstStyle/>
          <a:p>
            <a:endParaRPr lang="nl-NL"/>
          </a:p>
        </p:txBody>
      </p:sp>
      <p:sp>
        <p:nvSpPr>
          <p:cNvPr id="5" name="Tijdelijke aanduiding voor notities 4"/>
          <p:cNvSpPr>
            <a:spLocks noGrp="1"/>
          </p:cNvSpPr>
          <p:nvPr>
            <p:ph type="body" sz="quarter" idx="3"/>
          </p:nvPr>
        </p:nvSpPr>
        <p:spPr>
          <a:xfrm>
            <a:off x="679133" y="4776907"/>
            <a:ext cx="5439409" cy="3909099"/>
          </a:xfrm>
          <a:prstGeom prst="rect">
            <a:avLst/>
          </a:prstGeom>
        </p:spPr>
        <p:txBody>
          <a:bodyPr vert="horz" lIns="91385" tIns="45693" rIns="91385" bIns="45693"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8482"/>
            <a:ext cx="2945024" cy="498156"/>
          </a:xfrm>
          <a:prstGeom prst="rect">
            <a:avLst/>
          </a:prstGeom>
        </p:spPr>
        <p:txBody>
          <a:bodyPr vert="horz" lIns="91385" tIns="45693" rIns="91385" bIns="45693"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1065" y="9428482"/>
            <a:ext cx="2945024" cy="498156"/>
          </a:xfrm>
          <a:prstGeom prst="rect">
            <a:avLst/>
          </a:prstGeom>
        </p:spPr>
        <p:txBody>
          <a:bodyPr vert="horz" lIns="91385" tIns="45693" rIns="91385" bIns="45693" rtlCol="0" anchor="b"/>
          <a:lstStyle>
            <a:lvl1pPr algn="r">
              <a:defRPr sz="1200"/>
            </a:lvl1pPr>
          </a:lstStyle>
          <a:p>
            <a:fld id="{68C7C704-FF56-411A-9C25-7AA8C84AB868}" type="slidenum">
              <a:rPr lang="nl-NL" smtClean="0"/>
              <a:t>‹nr.›</a:t>
            </a:fld>
            <a:endParaRPr lang="nl-NL"/>
          </a:p>
        </p:txBody>
      </p:sp>
    </p:spTree>
    <p:extLst>
      <p:ext uri="{BB962C8B-B14F-4D97-AF65-F5344CB8AC3E}">
        <p14:creationId xmlns:p14="http://schemas.microsoft.com/office/powerpoint/2010/main" val="2857058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AF7B22CB-E68B-4140-8E12-206853BCFB39}" type="slidenum">
              <a:rPr lang="nl-NL" smtClean="0"/>
              <a:t>10</a:t>
            </a:fld>
            <a:endParaRPr lang="nl-NL"/>
          </a:p>
        </p:txBody>
      </p:sp>
    </p:spTree>
    <p:extLst>
      <p:ext uri="{BB962C8B-B14F-4D97-AF65-F5344CB8AC3E}">
        <p14:creationId xmlns:p14="http://schemas.microsoft.com/office/powerpoint/2010/main" val="3037842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8C7C704-FF56-411A-9C25-7AA8C84AB868}" type="slidenum">
              <a:rPr lang="nl-NL" smtClean="0"/>
              <a:t>12</a:t>
            </a:fld>
            <a:endParaRPr lang="nl-NL"/>
          </a:p>
        </p:txBody>
      </p:sp>
    </p:spTree>
    <p:extLst>
      <p:ext uri="{BB962C8B-B14F-4D97-AF65-F5344CB8AC3E}">
        <p14:creationId xmlns:p14="http://schemas.microsoft.com/office/powerpoint/2010/main" val="3283960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1" name="Rectangle 10"/>
          <p:cNvSpPr/>
          <p:nvPr/>
        </p:nvSpPr>
        <p:spPr>
          <a:xfrm>
            <a:off x="3" y="0"/>
            <a:ext cx="1053465" cy="96012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107513" tIns="53757" rIns="107513" bIns="53757" rtlCol="0" anchor="ctr"/>
          <a:lstStyle/>
          <a:p>
            <a:pPr algn="ctr"/>
            <a:endParaRPr lang="en-US">
              <a:effectLst>
                <a:innerShdw blurRad="63500" dist="50800" dir="18900000">
                  <a:prstClr val="black">
                    <a:alpha val="50000"/>
                  </a:prstClr>
                </a:innerShdw>
              </a:effectLst>
            </a:endParaRPr>
          </a:p>
        </p:txBody>
      </p:sp>
      <p:sp>
        <p:nvSpPr>
          <p:cNvPr id="2" name="Title 1"/>
          <p:cNvSpPr>
            <a:spLocks noGrp="1"/>
          </p:cNvSpPr>
          <p:nvPr>
            <p:ph type="ctrTitle"/>
          </p:nvPr>
        </p:nvSpPr>
        <p:spPr>
          <a:xfrm>
            <a:off x="1702615" y="1774479"/>
            <a:ext cx="10130374" cy="7186642"/>
          </a:xfrm>
        </p:spPr>
        <p:txBody>
          <a:bodyPr/>
          <a:lstStyle>
            <a:lvl1pPr>
              <a:defRPr sz="13500"/>
            </a:lvl1pPr>
          </a:lstStyle>
          <a:p>
            <a:r>
              <a:rPr lang="nl-NL"/>
              <a:t>Klik om de stijl te bewerken</a:t>
            </a:r>
            <a:endParaRPr lang="en-US" dirty="0"/>
          </a:p>
        </p:txBody>
      </p:sp>
      <p:sp>
        <p:nvSpPr>
          <p:cNvPr id="3" name="Subtitle 2"/>
          <p:cNvSpPr>
            <a:spLocks noGrp="1"/>
          </p:cNvSpPr>
          <p:nvPr>
            <p:ph type="subTitle" idx="1"/>
          </p:nvPr>
        </p:nvSpPr>
        <p:spPr>
          <a:xfrm>
            <a:off x="1702615" y="282388"/>
            <a:ext cx="8665415" cy="1329397"/>
          </a:xfrm>
        </p:spPr>
        <p:txBody>
          <a:bodyPr>
            <a:normAutofit/>
          </a:bodyPr>
          <a:lstStyle>
            <a:lvl1pPr marL="0" indent="0" algn="r">
              <a:buNone/>
              <a:defRPr sz="2800">
                <a:solidFill>
                  <a:schemeClr val="tx2">
                    <a:lumMod val="60000"/>
                    <a:lumOff val="40000"/>
                  </a:schemeClr>
                </a:solidFill>
              </a:defRPr>
            </a:lvl1pPr>
            <a:lvl2pPr marL="537569" indent="0" algn="ctr">
              <a:buNone/>
              <a:defRPr>
                <a:solidFill>
                  <a:schemeClr val="tx1">
                    <a:tint val="75000"/>
                  </a:schemeClr>
                </a:solidFill>
              </a:defRPr>
            </a:lvl2pPr>
            <a:lvl3pPr marL="1075140" indent="0" algn="ctr">
              <a:buNone/>
              <a:defRPr>
                <a:solidFill>
                  <a:schemeClr val="tx1">
                    <a:tint val="75000"/>
                  </a:schemeClr>
                </a:solidFill>
              </a:defRPr>
            </a:lvl3pPr>
            <a:lvl4pPr marL="1612711" indent="0" algn="ctr">
              <a:buNone/>
              <a:defRPr>
                <a:solidFill>
                  <a:schemeClr val="tx1">
                    <a:tint val="75000"/>
                  </a:schemeClr>
                </a:solidFill>
              </a:defRPr>
            </a:lvl4pPr>
            <a:lvl5pPr marL="2150282" indent="0" algn="ctr">
              <a:buNone/>
              <a:defRPr>
                <a:solidFill>
                  <a:schemeClr val="tx1">
                    <a:tint val="75000"/>
                  </a:schemeClr>
                </a:solidFill>
              </a:defRPr>
            </a:lvl5pPr>
            <a:lvl6pPr marL="2687851" indent="0" algn="ctr">
              <a:buNone/>
              <a:defRPr>
                <a:solidFill>
                  <a:schemeClr val="tx1">
                    <a:tint val="75000"/>
                  </a:schemeClr>
                </a:solidFill>
              </a:defRPr>
            </a:lvl6pPr>
            <a:lvl7pPr marL="3225421" indent="0" algn="ctr">
              <a:buNone/>
              <a:defRPr>
                <a:solidFill>
                  <a:schemeClr val="tx1">
                    <a:tint val="75000"/>
                  </a:schemeClr>
                </a:solidFill>
              </a:defRPr>
            </a:lvl7pPr>
            <a:lvl8pPr marL="3762991" indent="0" algn="ctr">
              <a:buNone/>
              <a:defRPr>
                <a:solidFill>
                  <a:schemeClr val="tx1">
                    <a:tint val="75000"/>
                  </a:schemeClr>
                </a:solidFill>
              </a:defRPr>
            </a:lvl8pPr>
            <a:lvl9pPr marL="4300562"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1410658" y="330986"/>
            <a:ext cx="1099420" cy="511175"/>
          </a:xfrm>
        </p:spPr>
        <p:txBody>
          <a:bodyPr/>
          <a:lstStyle>
            <a:lvl1pPr>
              <a:defRPr sz="1600"/>
            </a:lvl1pPr>
          </a:lstStyle>
          <a:p>
            <a:fld id="{D57F1E4F-1CFF-5643-939E-217C01CDF565}" type="slidenum">
              <a:rPr lang="en-US" smtClean="0"/>
              <a:pPr/>
              <a:t>‹nr.›</a:t>
            </a:fld>
            <a:endParaRPr lang="en-US" dirty="0"/>
          </a:p>
        </p:txBody>
      </p:sp>
      <p:grpSp>
        <p:nvGrpSpPr>
          <p:cNvPr id="7" name="Group 6"/>
          <p:cNvGrpSpPr/>
          <p:nvPr/>
        </p:nvGrpSpPr>
        <p:grpSpPr>
          <a:xfrm>
            <a:off x="10454641" y="293370"/>
            <a:ext cx="920115" cy="604520"/>
            <a:chOff x="7467600" y="209550"/>
            <a:chExt cx="657226" cy="431800"/>
          </a:xfrm>
          <a:solidFill>
            <a:schemeClr val="tx2">
              <a:lumMod val="60000"/>
              <a:lumOff val="40000"/>
            </a:schemeClr>
          </a:solidFill>
        </p:grpSpPr>
        <p:sp>
          <p:nvSpPr>
            <p:cNvPr id="8" name="Freeform 5"/>
            <p:cNvSpPr>
              <a:spLocks/>
            </p:cNvSpPr>
            <p:nvPr/>
          </p:nvSpPr>
          <p:spPr bwMode="auto">
            <a:xfrm>
              <a:off x="7467600"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5"/>
            <p:cNvSpPr>
              <a:spLocks/>
            </p:cNvSpPr>
            <p:nvPr/>
          </p:nvSpPr>
          <p:spPr bwMode="auto">
            <a:xfrm>
              <a:off x="7677151"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5"/>
            <p:cNvSpPr>
              <a:spLocks/>
            </p:cNvSpPr>
            <p:nvPr/>
          </p:nvSpPr>
          <p:spPr bwMode="auto">
            <a:xfrm>
              <a:off x="7881939"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1"/>
                                        </p:tgtEl>
                                      </p:cBhvr>
                                    </p:animEffect>
                                    <p:set>
                                      <p:cBhvr>
                                        <p:cTn id="7" dur="1" fill="hold">
                                          <p:stCondLst>
                                            <p:cond delay="1999"/>
                                          </p:stCondLst>
                                        </p:cTn>
                                        <p:tgtEl>
                                          <p:spTgt spid="11"/>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a:p>
        </p:txBody>
      </p:sp>
      <p:sp>
        <p:nvSpPr>
          <p:cNvPr id="3" name="Vertical Text Placeholder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81160" y="384498"/>
            <a:ext cx="2880360" cy="8192135"/>
          </a:xfrm>
        </p:spPr>
        <p:txBody>
          <a:bodyPr vert="eaVert"/>
          <a:lstStyle/>
          <a:p>
            <a:r>
              <a:rPr lang="nl-NL"/>
              <a:t>Klik om de stijl te bewerken</a:t>
            </a:r>
            <a:endParaRPr lang="en-US"/>
          </a:p>
        </p:txBody>
      </p:sp>
      <p:sp>
        <p:nvSpPr>
          <p:cNvPr id="3" name="Vertical Text Placeholder 2"/>
          <p:cNvSpPr>
            <a:spLocks noGrp="1"/>
          </p:cNvSpPr>
          <p:nvPr>
            <p:ph type="body" orient="vert" idx="1"/>
          </p:nvPr>
        </p:nvSpPr>
        <p:spPr>
          <a:xfrm>
            <a:off x="640080" y="384498"/>
            <a:ext cx="8427720" cy="819213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a:xfrm>
            <a:off x="1706880" y="7360920"/>
            <a:ext cx="10134600" cy="1600200"/>
          </a:xfrm>
        </p:spPr>
        <p:txBody>
          <a:bodyPr>
            <a:noAutofit/>
          </a:bodyPr>
          <a:lstStyle>
            <a:lvl1pPr algn="l">
              <a:defRPr sz="8600" baseline="0">
                <a:ln w="12700">
                  <a:solidFill>
                    <a:schemeClr val="tx2"/>
                  </a:solidFill>
                </a:ln>
              </a:defRPr>
            </a:lvl1pPr>
          </a:lstStyle>
          <a:p>
            <a:r>
              <a:rPr lang="nl-NL"/>
              <a:t>Klik om de stijl te bewerken</a:t>
            </a:r>
            <a:endParaRPr lang="en-US" dirty="0"/>
          </a:p>
        </p:txBody>
      </p:sp>
      <p:sp>
        <p:nvSpPr>
          <p:cNvPr id="3" name="Content Placeholder 2"/>
          <p:cNvSpPr>
            <a:spLocks noGrp="1"/>
          </p:cNvSpPr>
          <p:nvPr>
            <p:ph idx="1"/>
          </p:nvPr>
        </p:nvSpPr>
        <p:spPr>
          <a:xfrm>
            <a:off x="1706880" y="1173480"/>
            <a:ext cx="10454640" cy="6187440"/>
          </a:xfrm>
        </p:spPr>
        <p:txBody>
          <a:bodyPr>
            <a:normAutofit/>
          </a:bodyPr>
          <a:lstStyle>
            <a:lvl1pPr>
              <a:defRPr sz="3300"/>
            </a:lvl1pPr>
            <a:lvl2pPr>
              <a:defRPr sz="2100">
                <a:solidFill>
                  <a:schemeClr val="tx1"/>
                </a:solidFill>
              </a:defRPr>
            </a:lvl2pPr>
            <a:lvl3pPr>
              <a:defRPr sz="2100">
                <a:solidFill>
                  <a:schemeClr val="tx1"/>
                </a:solidFill>
              </a:defRPr>
            </a:lvl3pPr>
            <a:lvl4pPr>
              <a:defRPr sz="2100">
                <a:solidFill>
                  <a:schemeClr val="tx1"/>
                </a:solidFill>
              </a:defRPr>
            </a:lvl4pPr>
            <a:lvl5pPr>
              <a:defRPr sz="2100">
                <a:solidFill>
                  <a:schemeClr val="tx1"/>
                </a:solidFill>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5/16/2022</a:t>
            </a:fld>
            <a:endParaRPr lang="en-US" dirty="0"/>
          </a:p>
        </p:txBody>
      </p:sp>
      <p:sp>
        <p:nvSpPr>
          <p:cNvPr id="10" name="Slide Number Placeholder 9"/>
          <p:cNvSpPr>
            <a:spLocks noGrp="1"/>
          </p:cNvSpPr>
          <p:nvPr>
            <p:ph type="sldNum" sz="quarter" idx="11"/>
          </p:nvPr>
        </p:nvSpPr>
        <p:spPr/>
        <p:txBody>
          <a:bodyPr/>
          <a:lstStyle/>
          <a:p>
            <a:fld id="{D57F1E4F-1CFF-5643-939E-217C01CDF565}" type="slidenum">
              <a:rPr lang="en-US" smtClean="0"/>
              <a:pPr/>
              <a:t>‹nr.›</a:t>
            </a:fld>
            <a:endParaRPr lang="en-US" dirty="0"/>
          </a:p>
        </p:txBody>
      </p:sp>
      <p:sp>
        <p:nvSpPr>
          <p:cNvPr id="12" name="Footer Placeholder 11"/>
          <p:cNvSpPr>
            <a:spLocks noGrp="1"/>
          </p:cNvSpPr>
          <p:nvPr>
            <p:ph type="ftr" sz="quarter" idx="12"/>
          </p:nvPr>
        </p:nvSpPr>
        <p:spPr/>
        <p:txBody>
          <a:body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06881" y="6277713"/>
            <a:ext cx="10134603" cy="1066800"/>
          </a:xfrm>
        </p:spPr>
        <p:txBody>
          <a:bodyPr bIns="0" anchor="b"/>
          <a:lstStyle>
            <a:lvl1pPr marL="0" indent="0">
              <a:buNone/>
              <a:defRPr sz="2400">
                <a:solidFill>
                  <a:schemeClr val="tx1"/>
                </a:solidFill>
              </a:defRPr>
            </a:lvl1pPr>
            <a:lvl2pPr marL="537569" indent="0">
              <a:buNone/>
              <a:defRPr sz="2100">
                <a:solidFill>
                  <a:schemeClr val="tx1">
                    <a:tint val="75000"/>
                  </a:schemeClr>
                </a:solidFill>
              </a:defRPr>
            </a:lvl2pPr>
            <a:lvl3pPr marL="1075140" indent="0">
              <a:buNone/>
              <a:defRPr sz="1900">
                <a:solidFill>
                  <a:schemeClr val="tx1">
                    <a:tint val="75000"/>
                  </a:schemeClr>
                </a:solidFill>
              </a:defRPr>
            </a:lvl3pPr>
            <a:lvl4pPr marL="1612711" indent="0">
              <a:buNone/>
              <a:defRPr sz="1600">
                <a:solidFill>
                  <a:schemeClr val="tx1">
                    <a:tint val="75000"/>
                  </a:schemeClr>
                </a:solidFill>
              </a:defRPr>
            </a:lvl4pPr>
            <a:lvl5pPr marL="2150282" indent="0">
              <a:buNone/>
              <a:defRPr sz="1600">
                <a:solidFill>
                  <a:schemeClr val="tx1">
                    <a:tint val="75000"/>
                  </a:schemeClr>
                </a:solidFill>
              </a:defRPr>
            </a:lvl5pPr>
            <a:lvl6pPr marL="2687851" indent="0">
              <a:buNone/>
              <a:defRPr sz="1600">
                <a:solidFill>
                  <a:schemeClr val="tx1">
                    <a:tint val="75000"/>
                  </a:schemeClr>
                </a:solidFill>
              </a:defRPr>
            </a:lvl6pPr>
            <a:lvl7pPr marL="3225421" indent="0">
              <a:buNone/>
              <a:defRPr sz="1600">
                <a:solidFill>
                  <a:schemeClr val="tx1">
                    <a:tint val="75000"/>
                  </a:schemeClr>
                </a:solidFill>
              </a:defRPr>
            </a:lvl7pPr>
            <a:lvl8pPr marL="3762991" indent="0">
              <a:buNone/>
              <a:defRPr sz="1600">
                <a:solidFill>
                  <a:schemeClr val="tx1">
                    <a:tint val="75000"/>
                  </a:schemeClr>
                </a:solidFill>
              </a:defRPr>
            </a:lvl8pPr>
            <a:lvl9pPr marL="4300562" indent="0">
              <a:buNone/>
              <a:defRPr sz="1600">
                <a:solidFill>
                  <a:schemeClr val="tx1">
                    <a:tint val="75000"/>
                  </a:schemeClr>
                </a:solidFill>
              </a:defRPr>
            </a:lvl9pPr>
          </a:lstStyle>
          <a:p>
            <a:pPr lvl="0"/>
            <a:r>
              <a:rPr lang="nl-NL"/>
              <a:t>Klik om de modelstijlen te bewerken</a:t>
            </a:r>
          </a:p>
        </p:txBody>
      </p:sp>
      <p:sp>
        <p:nvSpPr>
          <p:cNvPr id="13" name="Title 1"/>
          <p:cNvSpPr>
            <a:spLocks noGrp="1"/>
          </p:cNvSpPr>
          <p:nvPr>
            <p:ph type="title"/>
          </p:nvPr>
        </p:nvSpPr>
        <p:spPr>
          <a:xfrm>
            <a:off x="1706880" y="7360920"/>
            <a:ext cx="10134600" cy="1600200"/>
          </a:xfrm>
        </p:spPr>
        <p:txBody>
          <a:bodyPr>
            <a:noAutofit/>
          </a:bodyPr>
          <a:lstStyle>
            <a:lvl1pPr algn="l">
              <a:defRPr sz="8600" baseline="0">
                <a:ln w="12700">
                  <a:solidFill>
                    <a:schemeClr val="tx2"/>
                  </a:solidFill>
                </a:ln>
              </a:defRPr>
            </a:lvl1pPr>
          </a:lstStyle>
          <a:p>
            <a:r>
              <a:rPr lang="nl-NL"/>
              <a:t>Klik om de stijl te bewerken</a:t>
            </a:r>
            <a:endParaRPr lang="en-US" dirty="0"/>
          </a:p>
        </p:txBody>
      </p:sp>
      <p:sp>
        <p:nvSpPr>
          <p:cNvPr id="19" name="Date Placeholder 18"/>
          <p:cNvSpPr>
            <a:spLocks noGrp="1"/>
          </p:cNvSpPr>
          <p:nvPr>
            <p:ph type="dt" sz="half" idx="10"/>
          </p:nvPr>
        </p:nvSpPr>
        <p:spPr/>
        <p:txBody>
          <a:bodyPr/>
          <a:lstStyle/>
          <a:p>
            <a:fld id="{B61BEF0D-F0BB-DE4B-95CE-6DB70DBA9567}" type="datetimeFigureOut">
              <a:rPr lang="en-US" smtClean="0"/>
              <a:pPr/>
              <a:t>5/16/2022</a:t>
            </a:fld>
            <a:endParaRPr lang="en-US" dirty="0"/>
          </a:p>
        </p:txBody>
      </p:sp>
      <p:sp>
        <p:nvSpPr>
          <p:cNvPr id="20" name="Slide Number Placeholder 19"/>
          <p:cNvSpPr>
            <a:spLocks noGrp="1"/>
          </p:cNvSpPr>
          <p:nvPr>
            <p:ph type="sldNum" sz="quarter" idx="11"/>
          </p:nvPr>
        </p:nvSpPr>
        <p:spPr/>
        <p:txBody>
          <a:bodyPr/>
          <a:lstStyle/>
          <a:p>
            <a:fld id="{D57F1E4F-1CFF-5643-939E-217C01CDF565}" type="slidenum">
              <a:rPr lang="en-US" smtClean="0"/>
              <a:pPr/>
              <a:t>‹nr.›</a:t>
            </a:fld>
            <a:endParaRPr lang="en-US" dirty="0"/>
          </a:p>
        </p:txBody>
      </p:sp>
      <p:sp>
        <p:nvSpPr>
          <p:cNvPr id="21" name="Footer Placeholder 20"/>
          <p:cNvSpPr>
            <a:spLocks noGrp="1"/>
          </p:cNvSpPr>
          <p:nvPr>
            <p:ph type="ftr" sz="quarter" idx="12"/>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sp>
        <p:nvSpPr>
          <p:cNvPr id="9" name="Content Placeholder 8"/>
          <p:cNvSpPr>
            <a:spLocks noGrp="1"/>
          </p:cNvSpPr>
          <p:nvPr>
            <p:ph sz="quarter" idx="13"/>
          </p:nvPr>
        </p:nvSpPr>
        <p:spPr>
          <a:xfrm>
            <a:off x="1702614" y="1177747"/>
            <a:ext cx="5223053" cy="614476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11" name="Content Placeholder 10"/>
          <p:cNvSpPr>
            <a:spLocks noGrp="1"/>
          </p:cNvSpPr>
          <p:nvPr>
            <p:ph sz="quarter" idx="14"/>
          </p:nvPr>
        </p:nvSpPr>
        <p:spPr>
          <a:xfrm>
            <a:off x="7143294" y="1177747"/>
            <a:ext cx="5223053" cy="614476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dirty="0"/>
          </a:p>
        </p:txBody>
      </p:sp>
      <p:sp>
        <p:nvSpPr>
          <p:cNvPr id="3" name="Text Placeholder 2"/>
          <p:cNvSpPr>
            <a:spLocks noGrp="1"/>
          </p:cNvSpPr>
          <p:nvPr>
            <p:ph type="body" idx="1"/>
          </p:nvPr>
        </p:nvSpPr>
        <p:spPr>
          <a:xfrm>
            <a:off x="1706880" y="1177747"/>
            <a:ext cx="5227320" cy="746760"/>
          </a:xfrm>
        </p:spPr>
        <p:txBody>
          <a:bodyPr anchor="t">
            <a:normAutofit/>
          </a:bodyPr>
          <a:lstStyle>
            <a:lvl1pPr marL="0" indent="0">
              <a:buNone/>
              <a:defRPr sz="2100" b="1"/>
            </a:lvl1pPr>
            <a:lvl2pPr marL="537569" indent="0">
              <a:buNone/>
              <a:defRPr sz="2400" b="1"/>
            </a:lvl2pPr>
            <a:lvl3pPr marL="1075140" indent="0">
              <a:buNone/>
              <a:defRPr sz="2100" b="1"/>
            </a:lvl3pPr>
            <a:lvl4pPr marL="1612711" indent="0">
              <a:buNone/>
              <a:defRPr sz="1900" b="1"/>
            </a:lvl4pPr>
            <a:lvl5pPr marL="2150282" indent="0">
              <a:buNone/>
              <a:defRPr sz="1900" b="1"/>
            </a:lvl5pPr>
            <a:lvl6pPr marL="2687851" indent="0">
              <a:buNone/>
              <a:defRPr sz="1900" b="1"/>
            </a:lvl6pPr>
            <a:lvl7pPr marL="3225421" indent="0">
              <a:buNone/>
              <a:defRPr sz="1900" b="1"/>
            </a:lvl7pPr>
            <a:lvl8pPr marL="3762991" indent="0">
              <a:buNone/>
              <a:defRPr sz="1900" b="1"/>
            </a:lvl8pPr>
            <a:lvl9pPr marL="4300562" indent="0">
              <a:buNone/>
              <a:defRPr sz="1900" b="1"/>
            </a:lvl9pPr>
          </a:lstStyle>
          <a:p>
            <a:pPr lvl="0"/>
            <a:r>
              <a:rPr lang="nl-NL"/>
              <a:t>Klik om de modelstijlen te bewerken</a:t>
            </a:r>
          </a:p>
        </p:txBody>
      </p:sp>
      <p:sp>
        <p:nvSpPr>
          <p:cNvPr id="5" name="Text Placeholder 4"/>
          <p:cNvSpPr>
            <a:spLocks noGrp="1"/>
          </p:cNvSpPr>
          <p:nvPr>
            <p:ph type="body" sz="quarter" idx="3"/>
          </p:nvPr>
        </p:nvSpPr>
        <p:spPr>
          <a:xfrm>
            <a:off x="7147563" y="1177747"/>
            <a:ext cx="5229373" cy="746760"/>
          </a:xfrm>
        </p:spPr>
        <p:txBody>
          <a:bodyPr anchor="t">
            <a:normAutofit/>
          </a:bodyPr>
          <a:lstStyle>
            <a:lvl1pPr marL="0" indent="0">
              <a:buNone/>
              <a:defRPr sz="2100" b="1"/>
            </a:lvl1pPr>
            <a:lvl2pPr marL="537569" indent="0">
              <a:buNone/>
              <a:defRPr sz="2400" b="1"/>
            </a:lvl2pPr>
            <a:lvl3pPr marL="1075140" indent="0">
              <a:buNone/>
              <a:defRPr sz="2100" b="1"/>
            </a:lvl3pPr>
            <a:lvl4pPr marL="1612711" indent="0">
              <a:buNone/>
              <a:defRPr sz="1900" b="1"/>
            </a:lvl4pPr>
            <a:lvl5pPr marL="2150282" indent="0">
              <a:buNone/>
              <a:defRPr sz="1900" b="1"/>
            </a:lvl5pPr>
            <a:lvl6pPr marL="2687851" indent="0">
              <a:buNone/>
              <a:defRPr sz="1900" b="1"/>
            </a:lvl6pPr>
            <a:lvl7pPr marL="3225421" indent="0">
              <a:buNone/>
              <a:defRPr sz="1900" b="1"/>
            </a:lvl7pPr>
            <a:lvl8pPr marL="3762991" indent="0">
              <a:buNone/>
              <a:defRPr sz="1900" b="1"/>
            </a:lvl8pPr>
            <a:lvl9pPr marL="4300562" indent="0">
              <a:buNone/>
              <a:defRPr sz="1900" b="1"/>
            </a:lvl9pPr>
          </a:lstStyle>
          <a:p>
            <a:pPr lvl="0"/>
            <a:r>
              <a:rPr lang="nl-NL"/>
              <a:t>Klik om de modelstijlen te bewerken</a:t>
            </a:r>
          </a:p>
        </p:txBody>
      </p:sp>
      <p:sp>
        <p:nvSpPr>
          <p:cNvPr id="7" name="Date Placeholder 6"/>
          <p:cNvSpPr>
            <a:spLocks noGrp="1"/>
          </p:cNvSpPr>
          <p:nvPr>
            <p:ph type="dt" sz="half" idx="10"/>
          </p:nvPr>
        </p:nvSpPr>
        <p:spPr/>
        <p:txBody>
          <a:bodyPr/>
          <a:lstStyle/>
          <a:p>
            <a:fld id="{B61BEF0D-F0BB-DE4B-95CE-6DB70DBA9567}" type="datetimeFigureOut">
              <a:rPr lang="en-US" smtClean="0"/>
              <a:pPr/>
              <a:t>5/16/2022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‹nr.›</a:t>
            </a:fld>
            <a:endParaRPr lang="en-US" dirty="0"/>
          </a:p>
        </p:txBody>
      </p:sp>
      <p:sp>
        <p:nvSpPr>
          <p:cNvPr id="11" name="Content Placeholder 10"/>
          <p:cNvSpPr>
            <a:spLocks noGrp="1"/>
          </p:cNvSpPr>
          <p:nvPr>
            <p:ph sz="quarter" idx="13"/>
          </p:nvPr>
        </p:nvSpPr>
        <p:spPr>
          <a:xfrm>
            <a:off x="1702614" y="1933042"/>
            <a:ext cx="5223053" cy="5376672"/>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13" name="Content Placeholder 12"/>
          <p:cNvSpPr>
            <a:spLocks noGrp="1"/>
          </p:cNvSpPr>
          <p:nvPr>
            <p:ph sz="quarter" idx="14"/>
          </p:nvPr>
        </p:nvSpPr>
        <p:spPr>
          <a:xfrm>
            <a:off x="7143294" y="1933040"/>
            <a:ext cx="5223053" cy="5376672"/>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61BEF0D-F0BB-DE4B-95CE-6DB70DBA9567}" type="datetimeFigureOut">
              <a:rPr lang="en-US" smtClean="0"/>
              <a:pPr/>
              <a:t>5/16/2022</a:t>
            </a:fld>
            <a:endParaRPr lang="en-US" dirty="0"/>
          </a:p>
        </p:txBody>
      </p:sp>
      <p:sp>
        <p:nvSpPr>
          <p:cNvPr id="6" name="Slide Number Placeholder 5"/>
          <p:cNvSpPr>
            <a:spLocks noGrp="1"/>
          </p:cNvSpPr>
          <p:nvPr>
            <p:ph type="sldNum" sz="quarter" idx="11"/>
          </p:nvPr>
        </p:nvSpPr>
        <p:spPr/>
        <p:txBody>
          <a:bodyPr/>
          <a:lstStyle/>
          <a:p>
            <a:fld id="{D57F1E4F-1CFF-5643-939E-217C01CDF565}" type="slidenum">
              <a:rPr lang="en-US" smtClean="0"/>
              <a:pPr/>
              <a:t>‹nr.›</a:t>
            </a:fld>
            <a:endParaRPr lang="en-US" dirty="0"/>
          </a:p>
        </p:txBody>
      </p:sp>
      <p:sp>
        <p:nvSpPr>
          <p:cNvPr id="7" name="Footer Placeholder 6"/>
          <p:cNvSpPr>
            <a:spLocks noGrp="1"/>
          </p:cNvSpPr>
          <p:nvPr>
            <p:ph type="ftr" sz="quarter" idx="12"/>
          </p:nvPr>
        </p:nvSpPr>
        <p:spPr/>
        <p:txBody>
          <a:bodyPr/>
          <a:lstStyle/>
          <a:p>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001001" y="553402"/>
            <a:ext cx="4211639" cy="1626870"/>
          </a:xfrm>
        </p:spPr>
        <p:txBody>
          <a:bodyPr anchor="b"/>
          <a:lstStyle>
            <a:lvl1pPr algn="l">
              <a:defRPr sz="2400" b="1">
                <a:ln>
                  <a:noFill/>
                </a:ln>
                <a:solidFill>
                  <a:srgbClr val="FF7605"/>
                </a:solidFill>
                <a:effectLst/>
              </a:defRPr>
            </a:lvl1pPr>
          </a:lstStyle>
          <a:p>
            <a:r>
              <a:rPr lang="nl-NL"/>
              <a:t>Klik om de stijl te bewerken</a:t>
            </a:r>
            <a:endParaRPr lang="en-US" dirty="0"/>
          </a:p>
        </p:txBody>
      </p:sp>
      <p:sp>
        <p:nvSpPr>
          <p:cNvPr id="4" name="Text Placeholder 3"/>
          <p:cNvSpPr>
            <a:spLocks noGrp="1"/>
          </p:cNvSpPr>
          <p:nvPr>
            <p:ph type="body" sz="half" idx="2"/>
          </p:nvPr>
        </p:nvSpPr>
        <p:spPr>
          <a:xfrm>
            <a:off x="8001001" y="2180275"/>
            <a:ext cx="4211639" cy="6140768"/>
          </a:xfrm>
        </p:spPr>
        <p:txBody>
          <a:bodyPr/>
          <a:lstStyle>
            <a:lvl1pPr marL="0" indent="0">
              <a:buNone/>
              <a:defRPr sz="1600">
                <a:solidFill>
                  <a:schemeClr val="tx1">
                    <a:lumMod val="50000"/>
                    <a:lumOff val="50000"/>
                  </a:schemeClr>
                </a:solidFill>
              </a:defRPr>
            </a:lvl1pPr>
            <a:lvl2pPr marL="537569" indent="0">
              <a:buNone/>
              <a:defRPr sz="1300"/>
            </a:lvl2pPr>
            <a:lvl3pPr marL="1075140" indent="0">
              <a:buNone/>
              <a:defRPr sz="1200"/>
            </a:lvl3pPr>
            <a:lvl4pPr marL="1612711" indent="0">
              <a:buNone/>
              <a:defRPr sz="1100"/>
            </a:lvl4pPr>
            <a:lvl5pPr marL="2150282" indent="0">
              <a:buNone/>
              <a:defRPr sz="1100"/>
            </a:lvl5pPr>
            <a:lvl6pPr marL="2687851" indent="0">
              <a:buNone/>
              <a:defRPr sz="1100"/>
            </a:lvl6pPr>
            <a:lvl7pPr marL="3225421" indent="0">
              <a:buNone/>
              <a:defRPr sz="1100"/>
            </a:lvl7pPr>
            <a:lvl8pPr marL="3762991" indent="0">
              <a:buNone/>
              <a:defRPr sz="1100"/>
            </a:lvl8pPr>
            <a:lvl9pPr marL="4300562" indent="0">
              <a:buNone/>
              <a:defRPr sz="1100"/>
            </a:lvl9pPr>
          </a:lstStyle>
          <a:p>
            <a:pPr lvl="0"/>
            <a:r>
              <a:rPr lang="nl-NL"/>
              <a:t>Klik om de modelstijlen te bewerken</a:t>
            </a:r>
          </a:p>
        </p:txBody>
      </p:sp>
      <p:sp>
        <p:nvSpPr>
          <p:cNvPr id="14" name="Content Placeholder 13"/>
          <p:cNvSpPr>
            <a:spLocks noGrp="1"/>
          </p:cNvSpPr>
          <p:nvPr>
            <p:ph sz="quarter" idx="13"/>
          </p:nvPr>
        </p:nvSpPr>
        <p:spPr>
          <a:xfrm>
            <a:off x="1280160" y="533400"/>
            <a:ext cx="6720840" cy="8321040"/>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9" name="Date Placeholder 8"/>
          <p:cNvSpPr>
            <a:spLocks noGrp="1"/>
          </p:cNvSpPr>
          <p:nvPr>
            <p:ph type="dt" sz="half" idx="14"/>
          </p:nvPr>
        </p:nvSpPr>
        <p:spPr/>
        <p:txBody>
          <a:bodyPr/>
          <a:lstStyle/>
          <a:p>
            <a:fld id="{B61BEF0D-F0BB-DE4B-95CE-6DB70DBA9567}" type="datetimeFigureOut">
              <a:rPr lang="en-US" smtClean="0"/>
              <a:pPr/>
              <a:t>5/16/2022</a:t>
            </a:fld>
            <a:endParaRPr lang="en-US" dirty="0"/>
          </a:p>
        </p:txBody>
      </p:sp>
      <p:sp>
        <p:nvSpPr>
          <p:cNvPr id="10" name="Slide Number Placeholder 9"/>
          <p:cNvSpPr>
            <a:spLocks noGrp="1"/>
          </p:cNvSpPr>
          <p:nvPr>
            <p:ph type="sldNum" sz="quarter" idx="15"/>
          </p:nvPr>
        </p:nvSpPr>
        <p:spPr/>
        <p:txBody>
          <a:bodyPr/>
          <a:lstStyle/>
          <a:p>
            <a:fld id="{D57F1E4F-1CFF-5643-939E-217C01CDF565}" type="slidenum">
              <a:rPr lang="en-US" smtClean="0"/>
              <a:pPr/>
              <a:t>‹nr.›</a:t>
            </a:fld>
            <a:endParaRPr lang="en-US" dirty="0"/>
          </a:p>
        </p:txBody>
      </p:sp>
      <p:sp>
        <p:nvSpPr>
          <p:cNvPr id="13" name="Footer Placeholder 12"/>
          <p:cNvSpPr>
            <a:spLocks noGrp="1"/>
          </p:cNvSpPr>
          <p:nvPr>
            <p:ph type="ftr" sz="quarter" idx="16"/>
          </p:nvPr>
        </p:nvSpPr>
        <p:spPr/>
        <p:txBody>
          <a:body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706880" y="6474656"/>
            <a:ext cx="7680960" cy="566224"/>
          </a:xfrm>
        </p:spPr>
        <p:txBody>
          <a:bodyPr bIns="0" anchor="b"/>
          <a:lstStyle>
            <a:lvl1pPr algn="l">
              <a:defRPr sz="2400" b="1">
                <a:ln w="12700">
                  <a:noFill/>
                </a:ln>
                <a:solidFill>
                  <a:schemeClr val="tx1"/>
                </a:solidFill>
                <a:effectLst/>
              </a:defRPr>
            </a:lvl1pPr>
          </a:lstStyle>
          <a:p>
            <a:r>
              <a:rPr lang="nl-NL"/>
              <a:t>Klik om de stijl te bewerken</a:t>
            </a:r>
            <a:endParaRPr lang="en-US" dirty="0"/>
          </a:p>
        </p:txBody>
      </p:sp>
      <p:sp>
        <p:nvSpPr>
          <p:cNvPr id="3" name="Picture Placeholder 2"/>
          <p:cNvSpPr>
            <a:spLocks noGrp="1"/>
          </p:cNvSpPr>
          <p:nvPr>
            <p:ph type="pic" idx="1"/>
          </p:nvPr>
        </p:nvSpPr>
        <p:spPr>
          <a:xfrm>
            <a:off x="1853565" y="533400"/>
            <a:ext cx="8214360" cy="5714047"/>
          </a:xfrm>
        </p:spPr>
        <p:txBody>
          <a:bodyPr/>
          <a:lstStyle>
            <a:lvl1pPr marL="0" indent="0">
              <a:buNone/>
              <a:defRPr sz="3700"/>
            </a:lvl1pPr>
            <a:lvl2pPr marL="537569" indent="0">
              <a:buNone/>
              <a:defRPr sz="3300"/>
            </a:lvl2pPr>
            <a:lvl3pPr marL="1075140" indent="0">
              <a:buNone/>
              <a:defRPr sz="2800"/>
            </a:lvl3pPr>
            <a:lvl4pPr marL="1612711" indent="0">
              <a:buNone/>
              <a:defRPr sz="2400"/>
            </a:lvl4pPr>
            <a:lvl5pPr marL="2150282" indent="0">
              <a:buNone/>
              <a:defRPr sz="2400"/>
            </a:lvl5pPr>
            <a:lvl6pPr marL="2687851" indent="0">
              <a:buNone/>
              <a:defRPr sz="2400"/>
            </a:lvl6pPr>
            <a:lvl7pPr marL="3225421" indent="0">
              <a:buNone/>
              <a:defRPr sz="2400"/>
            </a:lvl7pPr>
            <a:lvl8pPr marL="3762991" indent="0">
              <a:buNone/>
              <a:defRPr sz="2400"/>
            </a:lvl8pPr>
            <a:lvl9pPr marL="4300562" indent="0">
              <a:buNone/>
              <a:defRPr sz="2400"/>
            </a:lvl9pPr>
          </a:lstStyle>
          <a:p>
            <a:r>
              <a:rPr lang="nl-NL"/>
              <a:t>Klik op het pictogram als u een afbeelding wilt toevoegen</a:t>
            </a:r>
            <a:endParaRPr lang="en-US"/>
          </a:p>
        </p:txBody>
      </p:sp>
      <p:sp>
        <p:nvSpPr>
          <p:cNvPr id="4" name="Text Placeholder 3"/>
          <p:cNvSpPr>
            <a:spLocks noGrp="1"/>
          </p:cNvSpPr>
          <p:nvPr>
            <p:ph type="body" sz="half" idx="2"/>
          </p:nvPr>
        </p:nvSpPr>
        <p:spPr>
          <a:xfrm>
            <a:off x="1706880" y="7040880"/>
            <a:ext cx="5654040" cy="1920240"/>
          </a:xfrm>
        </p:spPr>
        <p:txBody>
          <a:bodyPr/>
          <a:lstStyle>
            <a:lvl1pPr marL="0" indent="0">
              <a:buNone/>
              <a:defRPr sz="1600">
                <a:solidFill>
                  <a:schemeClr val="tx1"/>
                </a:solidFill>
              </a:defRPr>
            </a:lvl1pPr>
            <a:lvl2pPr marL="537569" indent="0">
              <a:buNone/>
              <a:defRPr sz="1300"/>
            </a:lvl2pPr>
            <a:lvl3pPr marL="1075140" indent="0">
              <a:buNone/>
              <a:defRPr sz="1200"/>
            </a:lvl3pPr>
            <a:lvl4pPr marL="1612711" indent="0">
              <a:buNone/>
              <a:defRPr sz="1100"/>
            </a:lvl4pPr>
            <a:lvl5pPr marL="2150282" indent="0">
              <a:buNone/>
              <a:defRPr sz="1100"/>
            </a:lvl5pPr>
            <a:lvl6pPr marL="2687851" indent="0">
              <a:buNone/>
              <a:defRPr sz="1100"/>
            </a:lvl6pPr>
            <a:lvl7pPr marL="3225421" indent="0">
              <a:buNone/>
              <a:defRPr sz="1100"/>
            </a:lvl7pPr>
            <a:lvl8pPr marL="3762991" indent="0">
              <a:buNone/>
              <a:defRPr sz="1100"/>
            </a:lvl8pPr>
            <a:lvl9pPr marL="4300562" indent="0">
              <a:buNone/>
              <a:defRPr sz="1100"/>
            </a:lvl9pPr>
          </a:lstStyle>
          <a:p>
            <a:pPr lvl="0"/>
            <a:r>
              <a:rPr lang="nl-NL"/>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5/16/2022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320040" cy="9601200"/>
          </a:xfrm>
          <a:prstGeom prst="rect">
            <a:avLst/>
          </a:prstGeom>
          <a:gradFill>
            <a:gsLst>
              <a:gs pos="0">
                <a:schemeClr val="accent1"/>
              </a:gs>
              <a:gs pos="52000">
                <a:schemeClr val="accent6">
                  <a:lumMod val="75000"/>
                </a:schemeClr>
              </a:gs>
              <a:gs pos="100000">
                <a:schemeClr val="accent6">
                  <a:lumMod val="50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107513" tIns="53757" rIns="107513" bIns="53757" rtlCol="0" anchor="ctr"/>
          <a:lstStyle/>
          <a:p>
            <a:pPr algn="ctr"/>
            <a:endParaRPr lang="en-US">
              <a:effectLst>
                <a:innerShdw blurRad="63500" dist="50800" dir="18900000">
                  <a:prstClr val="black">
                    <a:alpha val="50000"/>
                  </a:prstClr>
                </a:innerShdw>
              </a:effectLst>
            </a:endParaRPr>
          </a:p>
        </p:txBody>
      </p:sp>
      <p:sp>
        <p:nvSpPr>
          <p:cNvPr id="13" name="Rectangle 12"/>
          <p:cNvSpPr/>
          <p:nvPr/>
        </p:nvSpPr>
        <p:spPr>
          <a:xfrm>
            <a:off x="0" y="0"/>
            <a:ext cx="320040" cy="96012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107513" tIns="53757" rIns="107513" bIns="53757" rtlCol="0" anchor="ctr"/>
          <a:lstStyle/>
          <a:p>
            <a:pPr algn="ctr"/>
            <a:endParaRPr lang="en-US">
              <a:effectLst>
                <a:innerShdw blurRad="63500" dist="50800" dir="18900000">
                  <a:prstClr val="black">
                    <a:alpha val="50000"/>
                  </a:prstClr>
                </a:innerShdw>
              </a:effectLst>
            </a:endParaRPr>
          </a:p>
        </p:txBody>
      </p:sp>
      <p:sp>
        <p:nvSpPr>
          <p:cNvPr id="2" name="Title Placeholder 1"/>
          <p:cNvSpPr>
            <a:spLocks noGrp="1"/>
          </p:cNvSpPr>
          <p:nvPr>
            <p:ph type="title"/>
          </p:nvPr>
        </p:nvSpPr>
        <p:spPr>
          <a:xfrm>
            <a:off x="1706880" y="7360920"/>
            <a:ext cx="10134600" cy="1600200"/>
          </a:xfrm>
          <a:prstGeom prst="rect">
            <a:avLst/>
          </a:prstGeom>
        </p:spPr>
        <p:txBody>
          <a:bodyPr vert="horz" lIns="107513" tIns="53757" rIns="107513" bIns="53757" rtlCol="0" anchor="b">
            <a:noAutofit/>
          </a:bodyPr>
          <a:lstStyle/>
          <a:p>
            <a:endParaRPr lang="en-US" dirty="0"/>
          </a:p>
        </p:txBody>
      </p:sp>
      <p:sp>
        <p:nvSpPr>
          <p:cNvPr id="3" name="Text Placeholder 2"/>
          <p:cNvSpPr>
            <a:spLocks noGrp="1"/>
          </p:cNvSpPr>
          <p:nvPr>
            <p:ph type="body" idx="1"/>
          </p:nvPr>
        </p:nvSpPr>
        <p:spPr>
          <a:xfrm>
            <a:off x="1706880" y="1173480"/>
            <a:ext cx="10454640" cy="6187440"/>
          </a:xfrm>
          <a:prstGeom prst="rect">
            <a:avLst/>
          </a:prstGeom>
        </p:spPr>
        <p:txBody>
          <a:bodyPr vert="horz" lIns="107513" tIns="53757" rIns="107513" bIns="53757"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Footer Placeholder 4"/>
          <p:cNvSpPr>
            <a:spLocks noGrp="1"/>
          </p:cNvSpPr>
          <p:nvPr>
            <p:ph type="ftr" sz="quarter" idx="3"/>
          </p:nvPr>
        </p:nvSpPr>
        <p:spPr>
          <a:xfrm>
            <a:off x="1763552" y="9174480"/>
            <a:ext cx="10027920" cy="320040"/>
          </a:xfrm>
          <a:prstGeom prst="rect">
            <a:avLst/>
          </a:prstGeom>
        </p:spPr>
        <p:txBody>
          <a:bodyPr vert="horz" lIns="107513" tIns="53757" rIns="107513" bIns="53757" rtlCol="0" anchor="ctr"/>
          <a:lstStyle>
            <a:lvl1pPr algn="l">
              <a:defRPr sz="1300">
                <a:solidFill>
                  <a:schemeClr val="tx1">
                    <a:lumMod val="60000"/>
                    <a:lumOff val="40000"/>
                  </a:schemeClr>
                </a:solidFill>
              </a:defRPr>
            </a:lvl1pPr>
          </a:lstStyle>
          <a:p>
            <a:endParaRPr lang="en-US" dirty="0"/>
          </a:p>
        </p:txBody>
      </p:sp>
      <p:sp>
        <p:nvSpPr>
          <p:cNvPr id="6" name="Slide Number Placeholder 5"/>
          <p:cNvSpPr>
            <a:spLocks noGrp="1"/>
          </p:cNvSpPr>
          <p:nvPr>
            <p:ph type="sldNum" sz="quarter" idx="4"/>
          </p:nvPr>
        </p:nvSpPr>
        <p:spPr>
          <a:xfrm>
            <a:off x="12161520" y="8036565"/>
            <a:ext cx="533400" cy="511175"/>
          </a:xfrm>
          <a:prstGeom prst="rect">
            <a:avLst/>
          </a:prstGeom>
        </p:spPr>
        <p:txBody>
          <a:bodyPr vert="horz" lIns="107513" tIns="53757" rIns="107513" bIns="53757" rtlCol="0" anchor="ctr"/>
          <a:lstStyle>
            <a:lvl1pPr algn="l">
              <a:defRPr sz="1300" b="0">
                <a:solidFill>
                  <a:schemeClr val="tx2">
                    <a:lumMod val="60000"/>
                    <a:lumOff val="40000"/>
                  </a:schemeClr>
                </a:solidFill>
              </a:defRPr>
            </a:lvl1pPr>
          </a:lstStyle>
          <a:p>
            <a:fld id="{D57F1E4F-1CFF-5643-939E-217C01CDF565}" type="slidenum">
              <a:rPr lang="en-US" smtClean="0"/>
              <a:pPr/>
              <a:t>‹nr.›</a:t>
            </a:fld>
            <a:endParaRPr lang="en-US" dirty="0"/>
          </a:p>
        </p:txBody>
      </p:sp>
      <p:sp>
        <p:nvSpPr>
          <p:cNvPr id="16" name="Freeform 5"/>
          <p:cNvSpPr>
            <a:spLocks/>
          </p:cNvSpPr>
          <p:nvPr/>
        </p:nvSpPr>
        <p:spPr bwMode="auto">
          <a:xfrm>
            <a:off x="11834818" y="8001000"/>
            <a:ext cx="340041" cy="60452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solidFill>
            <a:schemeClr val="tx2">
              <a:lumMod val="60000"/>
              <a:lumOff val="40000"/>
            </a:schemeClr>
          </a:solidFill>
          <a:ln w="9525">
            <a:noFill/>
            <a:round/>
            <a:headEnd/>
            <a:tailEnd/>
          </a:ln>
        </p:spPr>
        <p:txBody>
          <a:bodyPr vert="horz" wrap="square" lIns="107513" tIns="53757" rIns="107513" bIns="53757" numCol="1" anchor="t" anchorCtr="0" compatLnSpc="1">
            <a:prstTxWarp prst="textNoShape">
              <a:avLst/>
            </a:prstTxWarp>
          </a:bodyPr>
          <a:lstStyle/>
          <a:p>
            <a:endParaRPr lang="en-US"/>
          </a:p>
        </p:txBody>
      </p:sp>
      <p:sp>
        <p:nvSpPr>
          <p:cNvPr id="4" name="Date Placeholder 3"/>
          <p:cNvSpPr>
            <a:spLocks noGrp="1"/>
          </p:cNvSpPr>
          <p:nvPr>
            <p:ph type="dt" sz="half" idx="2"/>
          </p:nvPr>
        </p:nvSpPr>
        <p:spPr>
          <a:xfrm rot="16200000">
            <a:off x="-1678151" y="6749562"/>
            <a:ext cx="3676357" cy="320040"/>
          </a:xfrm>
          <a:prstGeom prst="rect">
            <a:avLst/>
          </a:prstGeom>
        </p:spPr>
        <p:txBody>
          <a:bodyPr vert="horz" lIns="107513" tIns="53757" rIns="107513" bIns="53757" rtlCol="0" anchor="ctr"/>
          <a:lstStyle>
            <a:lvl1pPr algn="l">
              <a:defRPr sz="1300">
                <a:solidFill>
                  <a:srgbClr val="FFFFFF"/>
                </a:solidFill>
              </a:defRPr>
            </a:lvl1pPr>
          </a:lstStyle>
          <a:p>
            <a:fld id="{B61BEF0D-F0BB-DE4B-95CE-6DB70DBA9567}" type="datetimeFigureOut">
              <a:rPr lang="en-US" smtClean="0"/>
              <a:pPr/>
              <a:t>5/16/2022</a:t>
            </a:fld>
            <a:endParaRPr lang="en-US" dirty="0"/>
          </a:p>
        </p:txBody>
      </p:sp>
    </p:spTree>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3"/>
                                        </p:tgtEl>
                                      </p:cBhvr>
                                    </p:animEffect>
                                    <p:set>
                                      <p:cBhvr>
                                        <p:cTn id="7" dur="1" fill="hold">
                                          <p:stCondLst>
                                            <p:cond delay="1999"/>
                                          </p:stCondLst>
                                        </p:cTn>
                                        <p:tgtEl>
                                          <p:spTgt spid="13"/>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Lst>
  </p:timing>
  <p:txStyles>
    <p:titleStyle>
      <a:lvl1pPr algn="l" defTabSz="1075140" rtl="0" eaLnBrk="1" latinLnBrk="0" hangingPunct="1">
        <a:spcBef>
          <a:spcPct val="0"/>
        </a:spcBef>
        <a:buNone/>
        <a:defRPr sz="86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p:titleStyle>
    <p:bodyStyle>
      <a:lvl1pPr marL="403178" indent="-403178" algn="l" defTabSz="1075140" rtl="0" eaLnBrk="1" latinLnBrk="0" hangingPunct="1">
        <a:spcBef>
          <a:spcPct val="20000"/>
        </a:spcBef>
        <a:buFont typeface="Arial" pitchFamily="34" charset="0"/>
        <a:buChar char="»"/>
        <a:defRPr sz="3300" kern="1200">
          <a:solidFill>
            <a:schemeClr val="tx2"/>
          </a:solidFill>
          <a:latin typeface="+mn-lt"/>
          <a:ea typeface="+mn-ea"/>
          <a:cs typeface="+mn-cs"/>
        </a:defRPr>
      </a:lvl1pPr>
      <a:lvl2pPr marL="873551" indent="-335982" algn="l" defTabSz="1075140" rtl="0" eaLnBrk="1" latinLnBrk="0" hangingPunct="1">
        <a:spcBef>
          <a:spcPct val="20000"/>
        </a:spcBef>
        <a:buFont typeface="Arial" pitchFamily="34" charset="0"/>
        <a:buChar char="˃"/>
        <a:defRPr sz="2100" kern="1200">
          <a:solidFill>
            <a:schemeClr val="tx1"/>
          </a:solidFill>
          <a:latin typeface="+mn-lt"/>
          <a:ea typeface="+mn-ea"/>
          <a:cs typeface="+mn-cs"/>
        </a:defRPr>
      </a:lvl2pPr>
      <a:lvl3pPr marL="1343925" indent="-268786" algn="l" defTabSz="1075140" rtl="0" eaLnBrk="1" latinLnBrk="0" hangingPunct="1">
        <a:spcBef>
          <a:spcPct val="20000"/>
        </a:spcBef>
        <a:buFont typeface="Calibri" pitchFamily="34" charset="0"/>
        <a:buChar char="+"/>
        <a:defRPr sz="2100" kern="1200">
          <a:solidFill>
            <a:schemeClr val="tx1"/>
          </a:solidFill>
          <a:latin typeface="+mn-lt"/>
          <a:ea typeface="+mn-ea"/>
          <a:cs typeface="+mn-cs"/>
        </a:defRPr>
      </a:lvl3pPr>
      <a:lvl4pPr marL="1881496" indent="-268786" algn="l" defTabSz="1075140" rtl="0" eaLnBrk="1" latinLnBrk="0" hangingPunct="1">
        <a:spcBef>
          <a:spcPct val="20000"/>
        </a:spcBef>
        <a:buFont typeface="Arial" pitchFamily="34" charset="0"/>
        <a:buChar char="–"/>
        <a:defRPr sz="2100" kern="1200">
          <a:solidFill>
            <a:schemeClr val="tx1"/>
          </a:solidFill>
          <a:latin typeface="+mn-lt"/>
          <a:ea typeface="+mn-ea"/>
          <a:cs typeface="+mn-cs"/>
        </a:defRPr>
      </a:lvl4pPr>
      <a:lvl5pPr marL="2419065" indent="-268786" algn="l" defTabSz="1075140" rtl="0" eaLnBrk="1" latinLnBrk="0" hangingPunct="1">
        <a:spcBef>
          <a:spcPct val="20000"/>
        </a:spcBef>
        <a:buFont typeface="Arial" pitchFamily="34" charset="0"/>
        <a:buChar char="»"/>
        <a:defRPr sz="2100" kern="1200">
          <a:solidFill>
            <a:schemeClr val="tx1"/>
          </a:solidFill>
          <a:latin typeface="+mn-lt"/>
          <a:ea typeface="+mn-ea"/>
          <a:cs typeface="+mn-cs"/>
        </a:defRPr>
      </a:lvl5pPr>
      <a:lvl6pPr marL="2956637" indent="-268786" algn="l" defTabSz="1075140" rtl="0" eaLnBrk="1" latinLnBrk="0" hangingPunct="1">
        <a:spcBef>
          <a:spcPct val="20000"/>
        </a:spcBef>
        <a:buClr>
          <a:schemeClr val="tx1"/>
        </a:buClr>
        <a:buFont typeface="Calibri" pitchFamily="34" charset="0"/>
        <a:buChar char="&gt;"/>
        <a:defRPr sz="2100" kern="1200">
          <a:solidFill>
            <a:schemeClr val="tx1"/>
          </a:solidFill>
          <a:latin typeface="+mn-lt"/>
          <a:ea typeface="+mn-ea"/>
          <a:cs typeface="+mn-cs"/>
        </a:defRPr>
      </a:lvl6pPr>
      <a:lvl7pPr marL="3494207" indent="-268786" algn="l" defTabSz="1075140" rtl="0" eaLnBrk="1" latinLnBrk="0" hangingPunct="1">
        <a:spcBef>
          <a:spcPct val="20000"/>
        </a:spcBef>
        <a:buFont typeface="Calibri" pitchFamily="34" charset="0"/>
        <a:buChar char="+"/>
        <a:defRPr sz="2100" kern="1200">
          <a:solidFill>
            <a:schemeClr val="tx1"/>
          </a:solidFill>
          <a:latin typeface="+mn-lt"/>
          <a:ea typeface="+mn-ea"/>
          <a:cs typeface="+mn-cs"/>
        </a:defRPr>
      </a:lvl7pPr>
      <a:lvl8pPr marL="4031776" indent="-268786" algn="l" defTabSz="1075140" rtl="0" eaLnBrk="1" latinLnBrk="0" hangingPunct="1">
        <a:spcBef>
          <a:spcPct val="20000"/>
        </a:spcBef>
        <a:buClr>
          <a:schemeClr val="tx1"/>
        </a:buClr>
        <a:buFont typeface="Calibri" pitchFamily="34" charset="0"/>
        <a:buChar char="»"/>
        <a:defRPr sz="2100" kern="1200">
          <a:solidFill>
            <a:schemeClr val="tx1"/>
          </a:solidFill>
          <a:latin typeface="+mn-lt"/>
          <a:ea typeface="+mn-ea"/>
          <a:cs typeface="+mn-cs"/>
        </a:defRPr>
      </a:lvl8pPr>
      <a:lvl9pPr marL="4569347" indent="-268786" algn="l" defTabSz="1075140" rtl="0" eaLnBrk="1" latinLnBrk="0" hangingPunct="1">
        <a:spcBef>
          <a:spcPct val="20000"/>
        </a:spcBef>
        <a:buClr>
          <a:schemeClr val="tx1"/>
        </a:buClr>
        <a:buFont typeface="Calibri" pitchFamily="34" charset="0"/>
        <a:buChar char="−"/>
        <a:defRPr sz="2100" kern="1200">
          <a:solidFill>
            <a:schemeClr val="tx1"/>
          </a:solidFill>
          <a:latin typeface="+mn-lt"/>
          <a:ea typeface="+mn-ea"/>
          <a:cs typeface="+mn-cs"/>
        </a:defRPr>
      </a:lvl9pPr>
    </p:bodyStyle>
    <p:otherStyle>
      <a:defPPr>
        <a:defRPr lang="en-US"/>
      </a:defPPr>
      <a:lvl1pPr marL="0" algn="l" defTabSz="1075140" rtl="0" eaLnBrk="1" latinLnBrk="0" hangingPunct="1">
        <a:defRPr sz="2100" kern="1200">
          <a:solidFill>
            <a:schemeClr val="tx1"/>
          </a:solidFill>
          <a:latin typeface="+mn-lt"/>
          <a:ea typeface="+mn-ea"/>
          <a:cs typeface="+mn-cs"/>
        </a:defRPr>
      </a:lvl1pPr>
      <a:lvl2pPr marL="537569" algn="l" defTabSz="1075140" rtl="0" eaLnBrk="1" latinLnBrk="0" hangingPunct="1">
        <a:defRPr sz="2100" kern="1200">
          <a:solidFill>
            <a:schemeClr val="tx1"/>
          </a:solidFill>
          <a:latin typeface="+mn-lt"/>
          <a:ea typeface="+mn-ea"/>
          <a:cs typeface="+mn-cs"/>
        </a:defRPr>
      </a:lvl2pPr>
      <a:lvl3pPr marL="1075140" algn="l" defTabSz="1075140" rtl="0" eaLnBrk="1" latinLnBrk="0" hangingPunct="1">
        <a:defRPr sz="2100" kern="1200">
          <a:solidFill>
            <a:schemeClr val="tx1"/>
          </a:solidFill>
          <a:latin typeface="+mn-lt"/>
          <a:ea typeface="+mn-ea"/>
          <a:cs typeface="+mn-cs"/>
        </a:defRPr>
      </a:lvl3pPr>
      <a:lvl4pPr marL="1612711" algn="l" defTabSz="1075140" rtl="0" eaLnBrk="1" latinLnBrk="0" hangingPunct="1">
        <a:defRPr sz="2100" kern="1200">
          <a:solidFill>
            <a:schemeClr val="tx1"/>
          </a:solidFill>
          <a:latin typeface="+mn-lt"/>
          <a:ea typeface="+mn-ea"/>
          <a:cs typeface="+mn-cs"/>
        </a:defRPr>
      </a:lvl4pPr>
      <a:lvl5pPr marL="2150282" algn="l" defTabSz="1075140" rtl="0" eaLnBrk="1" latinLnBrk="0" hangingPunct="1">
        <a:defRPr sz="2100" kern="1200">
          <a:solidFill>
            <a:schemeClr val="tx1"/>
          </a:solidFill>
          <a:latin typeface="+mn-lt"/>
          <a:ea typeface="+mn-ea"/>
          <a:cs typeface="+mn-cs"/>
        </a:defRPr>
      </a:lvl5pPr>
      <a:lvl6pPr marL="2687851" algn="l" defTabSz="1075140" rtl="0" eaLnBrk="1" latinLnBrk="0" hangingPunct="1">
        <a:defRPr sz="2100" kern="1200">
          <a:solidFill>
            <a:schemeClr val="tx1"/>
          </a:solidFill>
          <a:latin typeface="+mn-lt"/>
          <a:ea typeface="+mn-ea"/>
          <a:cs typeface="+mn-cs"/>
        </a:defRPr>
      </a:lvl6pPr>
      <a:lvl7pPr marL="3225421" algn="l" defTabSz="1075140" rtl="0" eaLnBrk="1" latinLnBrk="0" hangingPunct="1">
        <a:defRPr sz="2100" kern="1200">
          <a:solidFill>
            <a:schemeClr val="tx1"/>
          </a:solidFill>
          <a:latin typeface="+mn-lt"/>
          <a:ea typeface="+mn-ea"/>
          <a:cs typeface="+mn-cs"/>
        </a:defRPr>
      </a:lvl7pPr>
      <a:lvl8pPr marL="3762991" algn="l" defTabSz="1075140" rtl="0" eaLnBrk="1" latinLnBrk="0" hangingPunct="1">
        <a:defRPr sz="2100" kern="1200">
          <a:solidFill>
            <a:schemeClr val="tx1"/>
          </a:solidFill>
          <a:latin typeface="+mn-lt"/>
          <a:ea typeface="+mn-ea"/>
          <a:cs typeface="+mn-cs"/>
        </a:defRPr>
      </a:lvl8pPr>
      <a:lvl9pPr marL="4300562" algn="l" defTabSz="1075140"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jpg"/><Relationship Id="rId5" Type="http://schemas.openxmlformats.org/officeDocument/2006/relationships/image" Target="../media/image5.emf"/><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jpg"/><Relationship Id="rId5" Type="http://schemas.openxmlformats.org/officeDocument/2006/relationships/image" Target="../media/image5.emf"/><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2952" y="1414169"/>
            <a:ext cx="9353573" cy="2564765"/>
          </a:xfrm>
        </p:spPr>
        <p:txBody>
          <a:bodyPr/>
          <a:lstStyle/>
          <a:p>
            <a:r>
              <a:rPr lang="nl-NL" sz="7100" dirty="0"/>
              <a:t>Stichting Gezondheidscentra Utrecht</a:t>
            </a:r>
          </a:p>
        </p:txBody>
      </p:sp>
      <p:sp>
        <p:nvSpPr>
          <p:cNvPr id="3" name="Ondertitel 2"/>
          <p:cNvSpPr>
            <a:spLocks noGrp="1"/>
          </p:cNvSpPr>
          <p:nvPr>
            <p:ph type="subTitle" idx="1"/>
          </p:nvPr>
        </p:nvSpPr>
        <p:spPr>
          <a:xfrm>
            <a:off x="1688489" y="4894518"/>
            <a:ext cx="6604965" cy="1329397"/>
          </a:xfrm>
        </p:spPr>
        <p:txBody>
          <a:bodyPr>
            <a:noAutofit/>
          </a:bodyPr>
          <a:lstStyle/>
          <a:p>
            <a:r>
              <a:rPr lang="nl-NL" sz="7100" dirty="0">
                <a:latin typeface="Arial" pitchFamily="34" charset="0"/>
                <a:cs typeface="Arial" pitchFamily="34" charset="0"/>
              </a:rPr>
              <a:t>Jaarverslag 2021</a:t>
            </a:r>
          </a:p>
        </p:txBody>
      </p:sp>
    </p:spTree>
    <p:extLst>
      <p:ext uri="{BB962C8B-B14F-4D97-AF65-F5344CB8AC3E}">
        <p14:creationId xmlns:p14="http://schemas.microsoft.com/office/powerpoint/2010/main" val="1778343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afgeronde hoeken 1">
            <a:extLst>
              <a:ext uri="{FF2B5EF4-FFF2-40B4-BE49-F238E27FC236}">
                <a16:creationId xmlns:a16="http://schemas.microsoft.com/office/drawing/2014/main" id="{F2623979-2C94-4993-BD31-41DF3019734B}"/>
              </a:ext>
            </a:extLst>
          </p:cNvPr>
          <p:cNvSpPr/>
          <p:nvPr/>
        </p:nvSpPr>
        <p:spPr>
          <a:xfrm>
            <a:off x="4965194" y="1469516"/>
            <a:ext cx="2856792" cy="713486"/>
          </a:xfrm>
          <a:prstGeom prst="roundRect">
            <a:avLst/>
          </a:prstGeom>
          <a:solidFill>
            <a:schemeClr val="accent6">
              <a:lumMod val="60000"/>
              <a:lumOff val="40000"/>
            </a:schemeClr>
          </a:solidFill>
          <a:ln>
            <a:solidFill>
              <a:schemeClr val="accent6">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l-NL">
                <a:solidFill>
                  <a:schemeClr val="accent6">
                    <a:lumMod val="75000"/>
                  </a:schemeClr>
                </a:solidFill>
                <a:latin typeface="Arial" panose="020B0604020202020204" pitchFamily="34" charset="0"/>
                <a:cs typeface="Arial" panose="020B0604020202020204" pitchFamily="34" charset="0"/>
              </a:rPr>
              <a:t>UZES</a:t>
            </a:r>
            <a:endParaRPr lang="nl-NL" sz="1155">
              <a:solidFill>
                <a:schemeClr val="accent6">
                  <a:lumMod val="75000"/>
                </a:schemeClr>
              </a:solidFill>
              <a:latin typeface="Arial" panose="020B0604020202020204" pitchFamily="34" charset="0"/>
              <a:cs typeface="Arial" panose="020B0604020202020204" pitchFamily="34" charset="0"/>
            </a:endParaRPr>
          </a:p>
        </p:txBody>
      </p:sp>
      <p:sp>
        <p:nvSpPr>
          <p:cNvPr id="3" name="Rechthoek: afgeronde hoeken 2">
            <a:extLst>
              <a:ext uri="{FF2B5EF4-FFF2-40B4-BE49-F238E27FC236}">
                <a16:creationId xmlns:a16="http://schemas.microsoft.com/office/drawing/2014/main" id="{3E3EA6A5-9D66-46CF-A8B1-39FDF018C67F}"/>
              </a:ext>
            </a:extLst>
          </p:cNvPr>
          <p:cNvSpPr/>
          <p:nvPr/>
        </p:nvSpPr>
        <p:spPr>
          <a:xfrm>
            <a:off x="1230930" y="2703052"/>
            <a:ext cx="2947726" cy="426253"/>
          </a:xfrm>
          <a:prstGeom prst="roundRect">
            <a:avLst/>
          </a:prstGeom>
          <a:solidFill>
            <a:schemeClr val="accent2">
              <a:lumMod val="60000"/>
              <a:lumOff val="40000"/>
            </a:schemeClr>
          </a:solidFill>
          <a:ln>
            <a:solidFill>
              <a:schemeClr val="accent2">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l-NL" sz="1155" dirty="0">
                <a:solidFill>
                  <a:schemeClr val="accent2">
                    <a:lumMod val="75000"/>
                  </a:schemeClr>
                </a:solidFill>
                <a:latin typeface="Arial" panose="020B0604020202020204" pitchFamily="34" charset="0"/>
                <a:cs typeface="Arial" panose="020B0604020202020204" pitchFamily="34" charset="0"/>
              </a:rPr>
              <a:t>Stichting Gezondheidscentra Utrecht</a:t>
            </a:r>
          </a:p>
        </p:txBody>
      </p:sp>
      <p:sp>
        <p:nvSpPr>
          <p:cNvPr id="4" name="Rechthoek: afgeronde hoeken 3">
            <a:extLst>
              <a:ext uri="{FF2B5EF4-FFF2-40B4-BE49-F238E27FC236}">
                <a16:creationId xmlns:a16="http://schemas.microsoft.com/office/drawing/2014/main" id="{AEDBF0AA-80AC-4844-B12C-DFBA74C00E93}"/>
              </a:ext>
            </a:extLst>
          </p:cNvPr>
          <p:cNvSpPr/>
          <p:nvPr/>
        </p:nvSpPr>
        <p:spPr>
          <a:xfrm>
            <a:off x="4925721" y="2704520"/>
            <a:ext cx="2947726" cy="426253"/>
          </a:xfrm>
          <a:prstGeom prst="roundRect">
            <a:avLst/>
          </a:prstGeom>
          <a:solidFill>
            <a:schemeClr val="accent5">
              <a:lumMod val="60000"/>
              <a:lumOff val="40000"/>
            </a:schemeClr>
          </a:solidFill>
          <a:ln>
            <a:solidFill>
              <a:schemeClr val="accent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l-NL" sz="1155">
                <a:solidFill>
                  <a:schemeClr val="accent1">
                    <a:lumMod val="75000"/>
                  </a:schemeClr>
                </a:solidFill>
                <a:latin typeface="Arial" panose="020B0604020202020204" pitchFamily="34" charset="0"/>
                <a:cs typeface="Arial" panose="020B0604020202020204" pitchFamily="34" charset="0"/>
              </a:rPr>
              <a:t>Nieuw </a:t>
            </a:r>
            <a:r>
              <a:rPr lang="nl-NL" sz="1155" err="1">
                <a:solidFill>
                  <a:schemeClr val="accent1">
                    <a:lumMod val="75000"/>
                  </a:schemeClr>
                </a:solidFill>
                <a:latin typeface="Arial" panose="020B0604020202020204" pitchFamily="34" charset="0"/>
                <a:cs typeface="Arial" panose="020B0604020202020204" pitchFamily="34" charset="0"/>
              </a:rPr>
              <a:t>Plettenburgh</a:t>
            </a:r>
            <a:endParaRPr lang="nl-NL" sz="1155">
              <a:solidFill>
                <a:schemeClr val="accent1">
                  <a:lumMod val="75000"/>
                </a:schemeClr>
              </a:solidFill>
              <a:latin typeface="Arial" panose="020B0604020202020204" pitchFamily="34" charset="0"/>
              <a:cs typeface="Arial" panose="020B0604020202020204" pitchFamily="34" charset="0"/>
            </a:endParaRPr>
          </a:p>
        </p:txBody>
      </p:sp>
      <p:sp>
        <p:nvSpPr>
          <p:cNvPr id="5" name="Rechthoek: afgeronde hoeken 4">
            <a:extLst>
              <a:ext uri="{FF2B5EF4-FFF2-40B4-BE49-F238E27FC236}">
                <a16:creationId xmlns:a16="http://schemas.microsoft.com/office/drawing/2014/main" id="{65B0226F-7735-4E59-8A15-A5A292B19801}"/>
              </a:ext>
            </a:extLst>
          </p:cNvPr>
          <p:cNvSpPr/>
          <p:nvPr/>
        </p:nvSpPr>
        <p:spPr>
          <a:xfrm>
            <a:off x="9026142" y="2714796"/>
            <a:ext cx="2947726" cy="426253"/>
          </a:xfrm>
          <a:prstGeom prst="roundRect">
            <a:avLst/>
          </a:prstGeom>
          <a:solidFill>
            <a:schemeClr val="accent4">
              <a:lumMod val="60000"/>
              <a:lumOff val="40000"/>
            </a:schemeClr>
          </a:solidFill>
          <a:ln>
            <a:solidFill>
              <a:schemeClr val="accent4">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l-NL" sz="1155">
                <a:solidFill>
                  <a:schemeClr val="accent4">
                    <a:lumMod val="75000"/>
                  </a:schemeClr>
                </a:solidFill>
                <a:latin typeface="Arial" panose="020B0604020202020204" pitchFamily="34" charset="0"/>
                <a:cs typeface="Arial" panose="020B0604020202020204" pitchFamily="34" charset="0"/>
              </a:rPr>
              <a:t>Praktijk Nieuwesteeg</a:t>
            </a:r>
          </a:p>
        </p:txBody>
      </p:sp>
      <p:sp>
        <p:nvSpPr>
          <p:cNvPr id="6" name="Rechthoek: afgeronde hoeken 5">
            <a:extLst>
              <a:ext uri="{FF2B5EF4-FFF2-40B4-BE49-F238E27FC236}">
                <a16:creationId xmlns:a16="http://schemas.microsoft.com/office/drawing/2014/main" id="{940B043B-6C1B-49F0-AE75-6AB464AF3ADE}"/>
              </a:ext>
            </a:extLst>
          </p:cNvPr>
          <p:cNvSpPr/>
          <p:nvPr/>
        </p:nvSpPr>
        <p:spPr>
          <a:xfrm>
            <a:off x="4910335" y="3614179"/>
            <a:ext cx="905256" cy="544066"/>
          </a:xfrm>
          <a:prstGeom prst="roundRect">
            <a:avLst/>
          </a:prstGeom>
          <a:solidFill>
            <a:schemeClr val="accent5">
              <a:lumMod val="20000"/>
              <a:lumOff val="80000"/>
            </a:schemeClr>
          </a:solidFill>
          <a:ln>
            <a:solidFill>
              <a:schemeClr val="accent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l-NL" sz="945">
                <a:solidFill>
                  <a:schemeClr val="accent1">
                    <a:lumMod val="75000"/>
                  </a:schemeClr>
                </a:solidFill>
                <a:latin typeface="Arial" panose="020B0604020202020204" pitchFamily="34" charset="0"/>
                <a:cs typeface="Arial" panose="020B0604020202020204" pitchFamily="34" charset="0"/>
              </a:rPr>
              <a:t>huisartsen</a:t>
            </a:r>
          </a:p>
        </p:txBody>
      </p:sp>
      <p:sp>
        <p:nvSpPr>
          <p:cNvPr id="7" name="Rechthoek: afgeronde hoeken 6">
            <a:extLst>
              <a:ext uri="{FF2B5EF4-FFF2-40B4-BE49-F238E27FC236}">
                <a16:creationId xmlns:a16="http://schemas.microsoft.com/office/drawing/2014/main" id="{CB7B1922-11A7-41C3-B23D-FAE50393A453}"/>
              </a:ext>
            </a:extLst>
          </p:cNvPr>
          <p:cNvSpPr/>
          <p:nvPr/>
        </p:nvSpPr>
        <p:spPr>
          <a:xfrm>
            <a:off x="5939043" y="3600463"/>
            <a:ext cx="905256" cy="544066"/>
          </a:xfrm>
          <a:prstGeom prst="roundRect">
            <a:avLst/>
          </a:prstGeom>
          <a:solidFill>
            <a:schemeClr val="accent5">
              <a:lumMod val="20000"/>
              <a:lumOff val="80000"/>
            </a:schemeClr>
          </a:solidFill>
          <a:ln>
            <a:solidFill>
              <a:schemeClr val="accent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l-NL" sz="945">
                <a:solidFill>
                  <a:schemeClr val="accent1">
                    <a:lumMod val="75000"/>
                  </a:schemeClr>
                </a:solidFill>
                <a:latin typeface="Arial" panose="020B0604020202020204" pitchFamily="34" charset="0"/>
                <a:cs typeface="Arial" panose="020B0604020202020204" pitchFamily="34" charset="0"/>
              </a:rPr>
              <a:t>fysio</a:t>
            </a:r>
          </a:p>
        </p:txBody>
      </p:sp>
      <p:sp>
        <p:nvSpPr>
          <p:cNvPr id="8" name="Rechthoek: afgeronde hoeken 7">
            <a:extLst>
              <a:ext uri="{FF2B5EF4-FFF2-40B4-BE49-F238E27FC236}">
                <a16:creationId xmlns:a16="http://schemas.microsoft.com/office/drawing/2014/main" id="{04472758-A9DF-4030-9686-941AE2076770}"/>
              </a:ext>
            </a:extLst>
          </p:cNvPr>
          <p:cNvSpPr/>
          <p:nvPr/>
        </p:nvSpPr>
        <p:spPr>
          <a:xfrm>
            <a:off x="7040890" y="3614179"/>
            <a:ext cx="905256" cy="544066"/>
          </a:xfrm>
          <a:prstGeom prst="roundRect">
            <a:avLst/>
          </a:prstGeom>
          <a:solidFill>
            <a:schemeClr val="accent5">
              <a:lumMod val="20000"/>
              <a:lumOff val="80000"/>
            </a:schemeClr>
          </a:solidFill>
          <a:ln>
            <a:solidFill>
              <a:schemeClr val="accent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l-NL" sz="945">
                <a:solidFill>
                  <a:schemeClr val="accent1">
                    <a:lumMod val="75000"/>
                  </a:schemeClr>
                </a:solidFill>
                <a:latin typeface="Arial" panose="020B0604020202020204" pitchFamily="34" charset="0"/>
                <a:cs typeface="Arial" panose="020B0604020202020204" pitchFamily="34" charset="0"/>
              </a:rPr>
              <a:t>apotheek</a:t>
            </a:r>
          </a:p>
        </p:txBody>
      </p:sp>
      <p:sp>
        <p:nvSpPr>
          <p:cNvPr id="10" name="Rechthoek: afgeronde hoeken 9">
            <a:extLst>
              <a:ext uri="{FF2B5EF4-FFF2-40B4-BE49-F238E27FC236}">
                <a16:creationId xmlns:a16="http://schemas.microsoft.com/office/drawing/2014/main" id="{BBE9000C-B561-44D6-919F-1C3385D169D8}"/>
              </a:ext>
            </a:extLst>
          </p:cNvPr>
          <p:cNvSpPr/>
          <p:nvPr/>
        </p:nvSpPr>
        <p:spPr>
          <a:xfrm>
            <a:off x="1642414" y="3263060"/>
            <a:ext cx="2121407" cy="640080"/>
          </a:xfrm>
          <a:prstGeom prst="roundRect">
            <a:avLst/>
          </a:prstGeom>
          <a:solidFill>
            <a:schemeClr val="accent2">
              <a:lumMod val="20000"/>
              <a:lumOff val="80000"/>
            </a:schemeClr>
          </a:solidFill>
          <a:ln>
            <a:solidFill>
              <a:schemeClr val="accent2">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l-NL" sz="1103" dirty="0">
                <a:solidFill>
                  <a:schemeClr val="accent2">
                    <a:lumMod val="75000"/>
                  </a:schemeClr>
                </a:solidFill>
                <a:latin typeface="Arial" panose="020B0604020202020204" pitchFamily="34" charset="0"/>
                <a:cs typeface="Arial" panose="020B0604020202020204" pitchFamily="34" charset="0"/>
              </a:rPr>
              <a:t>Raad van Toezicht</a:t>
            </a:r>
          </a:p>
        </p:txBody>
      </p:sp>
      <p:sp>
        <p:nvSpPr>
          <p:cNvPr id="11" name="Rechthoek: afgeronde hoeken 10">
            <a:extLst>
              <a:ext uri="{FF2B5EF4-FFF2-40B4-BE49-F238E27FC236}">
                <a16:creationId xmlns:a16="http://schemas.microsoft.com/office/drawing/2014/main" id="{EF77B9B2-ADD3-437C-AED8-2620E151E060}"/>
              </a:ext>
            </a:extLst>
          </p:cNvPr>
          <p:cNvSpPr/>
          <p:nvPr/>
        </p:nvSpPr>
        <p:spPr>
          <a:xfrm>
            <a:off x="366658" y="4027463"/>
            <a:ext cx="1186060" cy="507491"/>
          </a:xfrm>
          <a:prstGeom prst="roundRect">
            <a:avLst/>
          </a:prstGeom>
          <a:solidFill>
            <a:schemeClr val="accent2">
              <a:lumMod val="20000"/>
              <a:lumOff val="80000"/>
            </a:schemeClr>
          </a:solidFill>
          <a:ln>
            <a:solidFill>
              <a:schemeClr val="accent2">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l-NL" sz="1050">
                <a:solidFill>
                  <a:schemeClr val="accent2">
                    <a:lumMod val="75000"/>
                  </a:schemeClr>
                </a:solidFill>
                <a:latin typeface="Arial" panose="020B0604020202020204" pitchFamily="34" charset="0"/>
                <a:cs typeface="Arial" panose="020B0604020202020204" pitchFamily="34" charset="0"/>
              </a:rPr>
              <a:t>cliëntenraad</a:t>
            </a:r>
            <a:endParaRPr lang="nl-NL" sz="735">
              <a:solidFill>
                <a:schemeClr val="accent2">
                  <a:lumMod val="75000"/>
                </a:schemeClr>
              </a:solidFill>
              <a:latin typeface="Arial" panose="020B0604020202020204" pitchFamily="34" charset="0"/>
              <a:cs typeface="Arial" panose="020B0604020202020204" pitchFamily="34" charset="0"/>
            </a:endParaRPr>
          </a:p>
        </p:txBody>
      </p:sp>
      <p:sp>
        <p:nvSpPr>
          <p:cNvPr id="12" name="Rechthoek: afgeronde hoeken 11">
            <a:extLst>
              <a:ext uri="{FF2B5EF4-FFF2-40B4-BE49-F238E27FC236}">
                <a16:creationId xmlns:a16="http://schemas.microsoft.com/office/drawing/2014/main" id="{6B20E14F-17C7-448E-A332-8F336E9D6CFC}"/>
              </a:ext>
            </a:extLst>
          </p:cNvPr>
          <p:cNvSpPr/>
          <p:nvPr/>
        </p:nvSpPr>
        <p:spPr>
          <a:xfrm>
            <a:off x="1961518" y="4132688"/>
            <a:ext cx="1450850" cy="640081"/>
          </a:xfrm>
          <a:prstGeom prst="roundRect">
            <a:avLst/>
          </a:prstGeom>
          <a:solidFill>
            <a:schemeClr val="accent2">
              <a:lumMod val="20000"/>
              <a:lumOff val="80000"/>
            </a:schemeClr>
          </a:solidFill>
          <a:ln>
            <a:solidFill>
              <a:schemeClr val="accent2">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l-NL" sz="1050">
                <a:solidFill>
                  <a:schemeClr val="accent2">
                    <a:lumMod val="75000"/>
                  </a:schemeClr>
                </a:solidFill>
                <a:latin typeface="Arial" panose="020B0604020202020204" pitchFamily="34" charset="0"/>
                <a:cs typeface="Arial" panose="020B0604020202020204" pitchFamily="34" charset="0"/>
              </a:rPr>
              <a:t>Directeur / bestuurder</a:t>
            </a:r>
          </a:p>
        </p:txBody>
      </p:sp>
      <p:sp>
        <p:nvSpPr>
          <p:cNvPr id="13" name="Rechthoek: afgeronde hoeken 12">
            <a:extLst>
              <a:ext uri="{FF2B5EF4-FFF2-40B4-BE49-F238E27FC236}">
                <a16:creationId xmlns:a16="http://schemas.microsoft.com/office/drawing/2014/main" id="{18AC16D6-7363-4B44-AF35-544F718C9C9B}"/>
              </a:ext>
            </a:extLst>
          </p:cNvPr>
          <p:cNvSpPr/>
          <p:nvPr/>
        </p:nvSpPr>
        <p:spPr>
          <a:xfrm>
            <a:off x="540144" y="4770084"/>
            <a:ext cx="782192" cy="486858"/>
          </a:xfrm>
          <a:prstGeom prst="roundRect">
            <a:avLst/>
          </a:prstGeom>
          <a:solidFill>
            <a:schemeClr val="accent2">
              <a:lumMod val="20000"/>
              <a:lumOff val="80000"/>
            </a:schemeClr>
          </a:solidFill>
          <a:ln>
            <a:solidFill>
              <a:schemeClr val="accent2">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l-NL" sz="1050">
                <a:solidFill>
                  <a:schemeClr val="accent2">
                    <a:lumMod val="75000"/>
                  </a:schemeClr>
                </a:solidFill>
                <a:latin typeface="Arial" panose="020B0604020202020204" pitchFamily="34" charset="0"/>
                <a:cs typeface="Arial" panose="020B0604020202020204" pitchFamily="34" charset="0"/>
              </a:rPr>
              <a:t>OR</a:t>
            </a:r>
            <a:endParaRPr lang="nl-NL" sz="735">
              <a:solidFill>
                <a:schemeClr val="accent2">
                  <a:lumMod val="75000"/>
                </a:schemeClr>
              </a:solidFill>
              <a:latin typeface="Arial" panose="020B0604020202020204" pitchFamily="34" charset="0"/>
              <a:cs typeface="Arial" panose="020B0604020202020204" pitchFamily="34" charset="0"/>
            </a:endParaRPr>
          </a:p>
        </p:txBody>
      </p:sp>
      <p:sp>
        <p:nvSpPr>
          <p:cNvPr id="14" name="Rechthoek: afgeronde hoeken 13">
            <a:extLst>
              <a:ext uri="{FF2B5EF4-FFF2-40B4-BE49-F238E27FC236}">
                <a16:creationId xmlns:a16="http://schemas.microsoft.com/office/drawing/2014/main" id="{BD0403A6-B17D-42A5-83AE-CD3A7ED8E814}"/>
              </a:ext>
            </a:extLst>
          </p:cNvPr>
          <p:cNvSpPr/>
          <p:nvPr/>
        </p:nvSpPr>
        <p:spPr>
          <a:xfrm>
            <a:off x="3652385" y="4203244"/>
            <a:ext cx="904273" cy="496301"/>
          </a:xfrm>
          <a:prstGeom prst="roundRect">
            <a:avLst/>
          </a:prstGeom>
          <a:solidFill>
            <a:schemeClr val="accent2">
              <a:lumMod val="20000"/>
              <a:lumOff val="80000"/>
            </a:schemeClr>
          </a:solidFill>
          <a:ln>
            <a:solidFill>
              <a:schemeClr val="accent2">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l-NL" sz="1050">
                <a:solidFill>
                  <a:schemeClr val="accent2">
                    <a:lumMod val="75000"/>
                  </a:schemeClr>
                </a:solidFill>
                <a:latin typeface="Arial" panose="020B0604020202020204" pitchFamily="34" charset="0"/>
                <a:cs typeface="Arial" panose="020B0604020202020204" pitchFamily="34" charset="0"/>
              </a:rPr>
              <a:t>staf</a:t>
            </a:r>
            <a:endParaRPr lang="nl-NL" sz="735">
              <a:solidFill>
                <a:schemeClr val="accent2">
                  <a:lumMod val="75000"/>
                </a:schemeClr>
              </a:solidFill>
              <a:latin typeface="Arial" panose="020B0604020202020204" pitchFamily="34" charset="0"/>
              <a:cs typeface="Arial" panose="020B0604020202020204" pitchFamily="34" charset="0"/>
            </a:endParaRPr>
          </a:p>
        </p:txBody>
      </p:sp>
      <p:sp>
        <p:nvSpPr>
          <p:cNvPr id="15" name="Rechthoek: afgeronde hoeken 14">
            <a:extLst>
              <a:ext uri="{FF2B5EF4-FFF2-40B4-BE49-F238E27FC236}">
                <a16:creationId xmlns:a16="http://schemas.microsoft.com/office/drawing/2014/main" id="{71C09FE3-9DE9-4729-9C35-2DC6D2A3D145}"/>
              </a:ext>
            </a:extLst>
          </p:cNvPr>
          <p:cNvSpPr/>
          <p:nvPr/>
        </p:nvSpPr>
        <p:spPr>
          <a:xfrm>
            <a:off x="297810" y="6307460"/>
            <a:ext cx="1471675" cy="354015"/>
          </a:xfrm>
          <a:prstGeom prst="roundRect">
            <a:avLst/>
          </a:prstGeom>
          <a:solidFill>
            <a:schemeClr val="accent2">
              <a:lumMod val="20000"/>
              <a:lumOff val="80000"/>
            </a:schemeClr>
          </a:solidFill>
          <a:ln>
            <a:solidFill>
              <a:schemeClr val="accent2">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l-NL" sz="945">
                <a:solidFill>
                  <a:schemeClr val="accent2">
                    <a:lumMod val="75000"/>
                  </a:schemeClr>
                </a:solidFill>
                <a:latin typeface="Arial" panose="020B0604020202020204" pitchFamily="34" charset="0"/>
                <a:cs typeface="Arial" panose="020B0604020202020204" pitchFamily="34" charset="0"/>
              </a:rPr>
              <a:t>GC</a:t>
            </a:r>
          </a:p>
          <a:p>
            <a:pPr algn="ctr"/>
            <a:r>
              <a:rPr lang="nl-NL" sz="945">
                <a:solidFill>
                  <a:schemeClr val="accent2">
                    <a:lumMod val="75000"/>
                  </a:schemeClr>
                </a:solidFill>
                <a:latin typeface="Arial" panose="020B0604020202020204" pitchFamily="34" charset="0"/>
                <a:cs typeface="Arial" panose="020B0604020202020204" pitchFamily="34" charset="0"/>
              </a:rPr>
              <a:t>Lunetten</a:t>
            </a:r>
          </a:p>
        </p:txBody>
      </p:sp>
      <p:sp>
        <p:nvSpPr>
          <p:cNvPr id="16" name="Rechthoek: afgeronde hoeken 15">
            <a:extLst>
              <a:ext uri="{FF2B5EF4-FFF2-40B4-BE49-F238E27FC236}">
                <a16:creationId xmlns:a16="http://schemas.microsoft.com/office/drawing/2014/main" id="{11A3FD4D-57BA-49E8-9FDA-5449698E2777}"/>
              </a:ext>
            </a:extLst>
          </p:cNvPr>
          <p:cNvSpPr/>
          <p:nvPr/>
        </p:nvSpPr>
        <p:spPr>
          <a:xfrm>
            <a:off x="3680089" y="6316596"/>
            <a:ext cx="1471675" cy="354015"/>
          </a:xfrm>
          <a:prstGeom prst="roundRect">
            <a:avLst/>
          </a:prstGeom>
          <a:solidFill>
            <a:schemeClr val="accent2">
              <a:lumMod val="20000"/>
              <a:lumOff val="80000"/>
            </a:schemeClr>
          </a:solidFill>
          <a:ln>
            <a:solidFill>
              <a:schemeClr val="accent2">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l-NL" sz="945">
                <a:solidFill>
                  <a:schemeClr val="accent2">
                    <a:lumMod val="75000"/>
                  </a:schemeClr>
                </a:solidFill>
                <a:latin typeface="Arial" panose="020B0604020202020204" pitchFamily="34" charset="0"/>
                <a:cs typeface="Arial" panose="020B0604020202020204" pitchFamily="34" charset="0"/>
              </a:rPr>
              <a:t>GC</a:t>
            </a:r>
          </a:p>
          <a:p>
            <a:pPr algn="ctr"/>
            <a:r>
              <a:rPr lang="nl-NL" sz="945">
                <a:solidFill>
                  <a:schemeClr val="accent2">
                    <a:lumMod val="75000"/>
                  </a:schemeClr>
                </a:solidFill>
                <a:latin typeface="Arial" panose="020B0604020202020204" pitchFamily="34" charset="0"/>
                <a:cs typeface="Arial" panose="020B0604020202020204" pitchFamily="34" charset="0"/>
              </a:rPr>
              <a:t>Hoograven</a:t>
            </a:r>
          </a:p>
        </p:txBody>
      </p:sp>
      <p:sp>
        <p:nvSpPr>
          <p:cNvPr id="17" name="Rechthoek: afgeronde hoeken 16">
            <a:extLst>
              <a:ext uri="{FF2B5EF4-FFF2-40B4-BE49-F238E27FC236}">
                <a16:creationId xmlns:a16="http://schemas.microsoft.com/office/drawing/2014/main" id="{7946FC99-1079-4B05-990C-E1A3D0AAA0BD}"/>
              </a:ext>
            </a:extLst>
          </p:cNvPr>
          <p:cNvSpPr/>
          <p:nvPr/>
        </p:nvSpPr>
        <p:spPr>
          <a:xfrm>
            <a:off x="1961518" y="6316596"/>
            <a:ext cx="1471675" cy="354015"/>
          </a:xfrm>
          <a:prstGeom prst="roundRect">
            <a:avLst/>
          </a:prstGeom>
          <a:solidFill>
            <a:schemeClr val="accent2">
              <a:lumMod val="20000"/>
              <a:lumOff val="80000"/>
            </a:schemeClr>
          </a:solidFill>
          <a:ln>
            <a:solidFill>
              <a:schemeClr val="accent2">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l-NL" sz="945">
                <a:solidFill>
                  <a:schemeClr val="accent2">
                    <a:lumMod val="75000"/>
                  </a:schemeClr>
                </a:solidFill>
                <a:latin typeface="Arial" panose="020B0604020202020204" pitchFamily="34" charset="0"/>
                <a:cs typeface="Arial" panose="020B0604020202020204" pitchFamily="34" charset="0"/>
              </a:rPr>
              <a:t>GC</a:t>
            </a:r>
          </a:p>
          <a:p>
            <a:pPr algn="ctr"/>
            <a:r>
              <a:rPr lang="nl-NL" sz="945">
                <a:solidFill>
                  <a:schemeClr val="accent2">
                    <a:lumMod val="75000"/>
                  </a:schemeClr>
                </a:solidFill>
                <a:latin typeface="Arial" panose="020B0604020202020204" pitchFamily="34" charset="0"/>
                <a:cs typeface="Arial" panose="020B0604020202020204" pitchFamily="34" charset="0"/>
              </a:rPr>
              <a:t>Het Zand</a:t>
            </a:r>
          </a:p>
        </p:txBody>
      </p:sp>
      <p:sp>
        <p:nvSpPr>
          <p:cNvPr id="18" name="Rechthoek: afgeronde hoeken 17">
            <a:extLst>
              <a:ext uri="{FF2B5EF4-FFF2-40B4-BE49-F238E27FC236}">
                <a16:creationId xmlns:a16="http://schemas.microsoft.com/office/drawing/2014/main" id="{21809D53-DB45-4E3C-B5DF-FA4F2E3E358F}"/>
              </a:ext>
            </a:extLst>
          </p:cNvPr>
          <p:cNvSpPr/>
          <p:nvPr/>
        </p:nvSpPr>
        <p:spPr>
          <a:xfrm>
            <a:off x="4025458" y="7530627"/>
            <a:ext cx="792759" cy="380392"/>
          </a:xfrm>
          <a:prstGeom prst="roundRect">
            <a:avLst/>
          </a:prstGeom>
          <a:solidFill>
            <a:schemeClr val="accent2">
              <a:lumMod val="20000"/>
              <a:lumOff val="80000"/>
            </a:schemeClr>
          </a:solidFill>
          <a:ln>
            <a:solidFill>
              <a:schemeClr val="accent2">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l-NL" sz="945">
                <a:solidFill>
                  <a:schemeClr val="accent2">
                    <a:lumMod val="75000"/>
                  </a:schemeClr>
                </a:solidFill>
                <a:latin typeface="Arial" panose="020B0604020202020204" pitchFamily="34" charset="0"/>
                <a:cs typeface="Arial" panose="020B0604020202020204" pitchFamily="34" charset="0"/>
              </a:rPr>
              <a:t>huisartsen</a:t>
            </a:r>
          </a:p>
        </p:txBody>
      </p:sp>
      <p:sp>
        <p:nvSpPr>
          <p:cNvPr id="19" name="Rechthoek: afgeronde hoeken 18">
            <a:extLst>
              <a:ext uri="{FF2B5EF4-FFF2-40B4-BE49-F238E27FC236}">
                <a16:creationId xmlns:a16="http://schemas.microsoft.com/office/drawing/2014/main" id="{104A1ABF-FE47-42DC-8F1C-C591501659C9}"/>
              </a:ext>
            </a:extLst>
          </p:cNvPr>
          <p:cNvSpPr/>
          <p:nvPr/>
        </p:nvSpPr>
        <p:spPr>
          <a:xfrm>
            <a:off x="258918" y="7540092"/>
            <a:ext cx="792759" cy="354015"/>
          </a:xfrm>
          <a:prstGeom prst="roundRect">
            <a:avLst/>
          </a:prstGeom>
          <a:solidFill>
            <a:schemeClr val="accent2">
              <a:lumMod val="20000"/>
              <a:lumOff val="80000"/>
            </a:schemeClr>
          </a:solidFill>
          <a:ln>
            <a:solidFill>
              <a:schemeClr val="accent2">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l-NL" sz="945">
                <a:solidFill>
                  <a:schemeClr val="accent2">
                    <a:lumMod val="75000"/>
                  </a:schemeClr>
                </a:solidFill>
                <a:latin typeface="Arial" panose="020B0604020202020204" pitchFamily="34" charset="0"/>
                <a:cs typeface="Arial" panose="020B0604020202020204" pitchFamily="34" charset="0"/>
              </a:rPr>
              <a:t>huisartsen</a:t>
            </a:r>
          </a:p>
        </p:txBody>
      </p:sp>
      <p:sp>
        <p:nvSpPr>
          <p:cNvPr id="20" name="Rechthoek: afgeronde hoeken 19">
            <a:extLst>
              <a:ext uri="{FF2B5EF4-FFF2-40B4-BE49-F238E27FC236}">
                <a16:creationId xmlns:a16="http://schemas.microsoft.com/office/drawing/2014/main" id="{EE99E9E6-3E28-4F67-BB9C-91E58DBE7DD0}"/>
              </a:ext>
            </a:extLst>
          </p:cNvPr>
          <p:cNvSpPr/>
          <p:nvPr/>
        </p:nvSpPr>
        <p:spPr>
          <a:xfrm>
            <a:off x="1123254" y="7540092"/>
            <a:ext cx="792759" cy="354015"/>
          </a:xfrm>
          <a:prstGeom prst="roundRect">
            <a:avLst/>
          </a:prstGeom>
          <a:solidFill>
            <a:schemeClr val="accent2">
              <a:lumMod val="20000"/>
              <a:lumOff val="80000"/>
            </a:schemeClr>
          </a:solidFill>
          <a:ln>
            <a:solidFill>
              <a:schemeClr val="accent2">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l-NL" sz="945">
                <a:solidFill>
                  <a:schemeClr val="accent2">
                    <a:lumMod val="75000"/>
                  </a:schemeClr>
                </a:solidFill>
                <a:latin typeface="Arial" panose="020B0604020202020204" pitchFamily="34" charset="0"/>
                <a:cs typeface="Arial" panose="020B0604020202020204" pitchFamily="34" charset="0"/>
              </a:rPr>
              <a:t>apotheek</a:t>
            </a:r>
          </a:p>
        </p:txBody>
      </p:sp>
      <p:sp>
        <p:nvSpPr>
          <p:cNvPr id="21" name="Rechthoek: afgeronde hoeken 20">
            <a:extLst>
              <a:ext uri="{FF2B5EF4-FFF2-40B4-BE49-F238E27FC236}">
                <a16:creationId xmlns:a16="http://schemas.microsoft.com/office/drawing/2014/main" id="{2A3DAB93-B6A5-4B42-951B-10296ACCF0DB}"/>
              </a:ext>
            </a:extLst>
          </p:cNvPr>
          <p:cNvSpPr/>
          <p:nvPr/>
        </p:nvSpPr>
        <p:spPr>
          <a:xfrm>
            <a:off x="2870845" y="7522725"/>
            <a:ext cx="792759" cy="380392"/>
          </a:xfrm>
          <a:prstGeom prst="roundRect">
            <a:avLst/>
          </a:prstGeom>
          <a:solidFill>
            <a:schemeClr val="accent2">
              <a:lumMod val="20000"/>
              <a:lumOff val="80000"/>
            </a:schemeClr>
          </a:solidFill>
          <a:ln>
            <a:solidFill>
              <a:schemeClr val="accent2">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l-NL" sz="945">
                <a:solidFill>
                  <a:schemeClr val="accent2">
                    <a:lumMod val="75000"/>
                  </a:schemeClr>
                </a:solidFill>
                <a:latin typeface="Arial" panose="020B0604020202020204" pitchFamily="34" charset="0"/>
                <a:cs typeface="Arial" panose="020B0604020202020204" pitchFamily="34" charset="0"/>
              </a:rPr>
              <a:t>huisartsen</a:t>
            </a:r>
          </a:p>
        </p:txBody>
      </p:sp>
      <p:sp>
        <p:nvSpPr>
          <p:cNvPr id="22" name="Rechthoek: afgeronde hoeken 21">
            <a:extLst>
              <a:ext uri="{FF2B5EF4-FFF2-40B4-BE49-F238E27FC236}">
                <a16:creationId xmlns:a16="http://schemas.microsoft.com/office/drawing/2014/main" id="{005AD588-3481-433C-98E1-81B466387991}"/>
              </a:ext>
            </a:extLst>
          </p:cNvPr>
          <p:cNvSpPr/>
          <p:nvPr/>
        </p:nvSpPr>
        <p:spPr>
          <a:xfrm>
            <a:off x="1979747" y="7522725"/>
            <a:ext cx="792759" cy="380392"/>
          </a:xfrm>
          <a:prstGeom prst="roundRect">
            <a:avLst/>
          </a:prstGeom>
          <a:solidFill>
            <a:schemeClr val="accent2">
              <a:lumMod val="20000"/>
              <a:lumOff val="80000"/>
            </a:schemeClr>
          </a:solidFill>
          <a:ln>
            <a:solidFill>
              <a:schemeClr val="accent2">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l-NL" sz="945">
                <a:solidFill>
                  <a:schemeClr val="accent2">
                    <a:lumMod val="75000"/>
                  </a:schemeClr>
                </a:solidFill>
                <a:latin typeface="Arial" panose="020B0604020202020204" pitchFamily="34" charset="0"/>
                <a:cs typeface="Arial" panose="020B0604020202020204" pitchFamily="34" charset="0"/>
              </a:rPr>
              <a:t>fysio</a:t>
            </a:r>
          </a:p>
        </p:txBody>
      </p:sp>
      <p:sp>
        <p:nvSpPr>
          <p:cNvPr id="92" name="Ovaal 91">
            <a:extLst>
              <a:ext uri="{FF2B5EF4-FFF2-40B4-BE49-F238E27FC236}">
                <a16:creationId xmlns:a16="http://schemas.microsoft.com/office/drawing/2014/main" id="{E1CD9BEE-7AC2-4B9C-83DB-EE1604005DF6}"/>
              </a:ext>
            </a:extLst>
          </p:cNvPr>
          <p:cNvSpPr/>
          <p:nvPr/>
        </p:nvSpPr>
        <p:spPr>
          <a:xfrm>
            <a:off x="8642488" y="4288221"/>
            <a:ext cx="1512000" cy="756000"/>
          </a:xfrm>
          <a:prstGeom prst="ellipse">
            <a:avLst/>
          </a:prstGeom>
          <a:solidFill>
            <a:schemeClr val="bg1">
              <a:lumMod val="95000"/>
            </a:schemeClr>
          </a:solidFill>
          <a:ln w="158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945" dirty="0">
                <a:solidFill>
                  <a:schemeClr val="bg1">
                    <a:lumMod val="50000"/>
                  </a:schemeClr>
                </a:solidFill>
              </a:rPr>
              <a:t>Gemeente Volksgezondheid</a:t>
            </a:r>
          </a:p>
        </p:txBody>
      </p:sp>
      <p:sp>
        <p:nvSpPr>
          <p:cNvPr id="93" name="Ovaal 92">
            <a:extLst>
              <a:ext uri="{FF2B5EF4-FFF2-40B4-BE49-F238E27FC236}">
                <a16:creationId xmlns:a16="http://schemas.microsoft.com/office/drawing/2014/main" id="{934DB5F6-9A59-4863-B6F8-80375CD11BCE}"/>
              </a:ext>
            </a:extLst>
          </p:cNvPr>
          <p:cNvSpPr/>
          <p:nvPr/>
        </p:nvSpPr>
        <p:spPr>
          <a:xfrm>
            <a:off x="10840082" y="6351968"/>
            <a:ext cx="1512000" cy="756000"/>
          </a:xfrm>
          <a:prstGeom prst="ellipse">
            <a:avLst/>
          </a:prstGeom>
          <a:solidFill>
            <a:schemeClr val="bg1">
              <a:lumMod val="95000"/>
            </a:schemeClr>
          </a:solidFill>
          <a:ln w="158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945">
                <a:solidFill>
                  <a:schemeClr val="bg1">
                    <a:lumMod val="50000"/>
                  </a:schemeClr>
                </a:solidFill>
              </a:rPr>
              <a:t>Lister</a:t>
            </a:r>
          </a:p>
        </p:txBody>
      </p:sp>
      <p:sp>
        <p:nvSpPr>
          <p:cNvPr id="94" name="Ovaal 93">
            <a:extLst>
              <a:ext uri="{FF2B5EF4-FFF2-40B4-BE49-F238E27FC236}">
                <a16:creationId xmlns:a16="http://schemas.microsoft.com/office/drawing/2014/main" id="{71381270-7D74-4638-95ED-9ACF6348217E}"/>
              </a:ext>
            </a:extLst>
          </p:cNvPr>
          <p:cNvSpPr/>
          <p:nvPr/>
        </p:nvSpPr>
        <p:spPr>
          <a:xfrm>
            <a:off x="8771460" y="7466936"/>
            <a:ext cx="1512000" cy="756000"/>
          </a:xfrm>
          <a:prstGeom prst="ellipse">
            <a:avLst/>
          </a:prstGeom>
          <a:solidFill>
            <a:schemeClr val="bg1">
              <a:lumMod val="95000"/>
            </a:schemeClr>
          </a:solidFill>
          <a:ln w="158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945">
                <a:solidFill>
                  <a:schemeClr val="bg1">
                    <a:lumMod val="50000"/>
                  </a:schemeClr>
                </a:solidFill>
              </a:rPr>
              <a:t>wijkverpleging en thuiszorg</a:t>
            </a:r>
          </a:p>
        </p:txBody>
      </p:sp>
      <p:sp>
        <p:nvSpPr>
          <p:cNvPr id="95" name="Ovaal 94">
            <a:extLst>
              <a:ext uri="{FF2B5EF4-FFF2-40B4-BE49-F238E27FC236}">
                <a16:creationId xmlns:a16="http://schemas.microsoft.com/office/drawing/2014/main" id="{2FF2864D-5552-4E66-8A63-13BC18D14138}"/>
              </a:ext>
            </a:extLst>
          </p:cNvPr>
          <p:cNvSpPr/>
          <p:nvPr/>
        </p:nvSpPr>
        <p:spPr>
          <a:xfrm>
            <a:off x="10425473" y="7201391"/>
            <a:ext cx="1512000" cy="756000"/>
          </a:xfrm>
          <a:prstGeom prst="ellipse">
            <a:avLst/>
          </a:prstGeom>
          <a:solidFill>
            <a:schemeClr val="bg1">
              <a:lumMod val="95000"/>
            </a:schemeClr>
          </a:solidFill>
          <a:ln w="158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945" err="1">
                <a:solidFill>
                  <a:schemeClr val="bg1">
                    <a:lumMod val="50000"/>
                  </a:schemeClr>
                </a:solidFill>
              </a:rPr>
              <a:t>Saltro</a:t>
            </a:r>
            <a:endParaRPr lang="nl-NL" sz="945">
              <a:solidFill>
                <a:schemeClr val="bg1">
                  <a:lumMod val="50000"/>
                </a:schemeClr>
              </a:solidFill>
            </a:endParaRPr>
          </a:p>
        </p:txBody>
      </p:sp>
      <p:sp>
        <p:nvSpPr>
          <p:cNvPr id="96" name="Ovaal 95">
            <a:extLst>
              <a:ext uri="{FF2B5EF4-FFF2-40B4-BE49-F238E27FC236}">
                <a16:creationId xmlns:a16="http://schemas.microsoft.com/office/drawing/2014/main" id="{FBE8DBA2-4E90-46E2-B300-2ACC1082CAD1}"/>
              </a:ext>
            </a:extLst>
          </p:cNvPr>
          <p:cNvSpPr/>
          <p:nvPr/>
        </p:nvSpPr>
        <p:spPr>
          <a:xfrm>
            <a:off x="6457099" y="6351968"/>
            <a:ext cx="1512000" cy="756000"/>
          </a:xfrm>
          <a:prstGeom prst="ellipse">
            <a:avLst/>
          </a:prstGeom>
          <a:solidFill>
            <a:schemeClr val="bg1">
              <a:lumMod val="95000"/>
            </a:schemeClr>
          </a:solidFill>
          <a:ln w="158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945">
                <a:solidFill>
                  <a:schemeClr val="bg1">
                    <a:lumMod val="50000"/>
                  </a:schemeClr>
                </a:solidFill>
              </a:rPr>
              <a:t>verloskundigen</a:t>
            </a:r>
          </a:p>
        </p:txBody>
      </p:sp>
      <p:sp>
        <p:nvSpPr>
          <p:cNvPr id="97" name="Ovaal 96">
            <a:extLst>
              <a:ext uri="{FF2B5EF4-FFF2-40B4-BE49-F238E27FC236}">
                <a16:creationId xmlns:a16="http://schemas.microsoft.com/office/drawing/2014/main" id="{D5454A7B-0805-4263-82E1-56D684F72B6B}"/>
              </a:ext>
            </a:extLst>
          </p:cNvPr>
          <p:cNvSpPr/>
          <p:nvPr/>
        </p:nvSpPr>
        <p:spPr>
          <a:xfrm>
            <a:off x="6190551" y="5423817"/>
            <a:ext cx="1512000" cy="756000"/>
          </a:xfrm>
          <a:prstGeom prst="ellipse">
            <a:avLst/>
          </a:prstGeom>
          <a:solidFill>
            <a:schemeClr val="bg1">
              <a:lumMod val="95000"/>
            </a:schemeClr>
          </a:solidFill>
          <a:ln w="158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945">
                <a:solidFill>
                  <a:schemeClr val="bg1">
                    <a:lumMod val="50000"/>
                  </a:schemeClr>
                </a:solidFill>
              </a:rPr>
              <a:t>diëthethiek</a:t>
            </a:r>
          </a:p>
        </p:txBody>
      </p:sp>
      <p:sp>
        <p:nvSpPr>
          <p:cNvPr id="98" name="Ovaal 97">
            <a:extLst>
              <a:ext uri="{FF2B5EF4-FFF2-40B4-BE49-F238E27FC236}">
                <a16:creationId xmlns:a16="http://schemas.microsoft.com/office/drawing/2014/main" id="{F8BDE1B8-F9E6-433B-8875-98895D0E4632}"/>
              </a:ext>
            </a:extLst>
          </p:cNvPr>
          <p:cNvSpPr/>
          <p:nvPr/>
        </p:nvSpPr>
        <p:spPr>
          <a:xfrm>
            <a:off x="11067792" y="5423817"/>
            <a:ext cx="1512000" cy="756000"/>
          </a:xfrm>
          <a:prstGeom prst="ellipse">
            <a:avLst/>
          </a:prstGeom>
          <a:solidFill>
            <a:schemeClr val="bg1">
              <a:lumMod val="95000"/>
            </a:schemeClr>
          </a:solidFill>
          <a:ln w="158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945">
                <a:solidFill>
                  <a:schemeClr val="bg1">
                    <a:lumMod val="50000"/>
                  </a:schemeClr>
                </a:solidFill>
              </a:rPr>
              <a:t>podotherapie</a:t>
            </a:r>
          </a:p>
        </p:txBody>
      </p:sp>
      <p:sp>
        <p:nvSpPr>
          <p:cNvPr id="99" name="Ovaal 98">
            <a:extLst>
              <a:ext uri="{FF2B5EF4-FFF2-40B4-BE49-F238E27FC236}">
                <a16:creationId xmlns:a16="http://schemas.microsoft.com/office/drawing/2014/main" id="{6763DF2C-B015-43EA-9B5B-C3F58CA2503E}"/>
              </a:ext>
            </a:extLst>
          </p:cNvPr>
          <p:cNvSpPr/>
          <p:nvPr/>
        </p:nvSpPr>
        <p:spPr>
          <a:xfrm>
            <a:off x="10320840" y="4574393"/>
            <a:ext cx="1512000" cy="756000"/>
          </a:xfrm>
          <a:prstGeom prst="ellipse">
            <a:avLst/>
          </a:prstGeom>
          <a:solidFill>
            <a:schemeClr val="bg1">
              <a:lumMod val="95000"/>
            </a:schemeClr>
          </a:solidFill>
          <a:ln w="158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945">
                <a:solidFill>
                  <a:schemeClr val="bg1">
                    <a:lumMod val="50000"/>
                  </a:schemeClr>
                </a:solidFill>
              </a:rPr>
              <a:t>Zilveren Kruis</a:t>
            </a:r>
          </a:p>
        </p:txBody>
      </p:sp>
      <p:sp>
        <p:nvSpPr>
          <p:cNvPr id="100" name="Ovaal 99">
            <a:extLst>
              <a:ext uri="{FF2B5EF4-FFF2-40B4-BE49-F238E27FC236}">
                <a16:creationId xmlns:a16="http://schemas.microsoft.com/office/drawing/2014/main" id="{7C9E9E54-5A08-4B15-B4F1-569F9E7E43DD}"/>
              </a:ext>
            </a:extLst>
          </p:cNvPr>
          <p:cNvSpPr/>
          <p:nvPr/>
        </p:nvSpPr>
        <p:spPr>
          <a:xfrm>
            <a:off x="7117447" y="7261765"/>
            <a:ext cx="1512000" cy="756000"/>
          </a:xfrm>
          <a:prstGeom prst="ellipse">
            <a:avLst/>
          </a:prstGeom>
          <a:solidFill>
            <a:schemeClr val="bg1">
              <a:lumMod val="95000"/>
            </a:schemeClr>
          </a:solidFill>
          <a:ln w="158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945">
                <a:solidFill>
                  <a:schemeClr val="bg1">
                    <a:lumMod val="50000"/>
                  </a:schemeClr>
                </a:solidFill>
              </a:rPr>
              <a:t>ziekenhuizen</a:t>
            </a:r>
          </a:p>
        </p:txBody>
      </p:sp>
      <p:sp>
        <p:nvSpPr>
          <p:cNvPr id="101" name="Ovaal 100">
            <a:extLst>
              <a:ext uri="{FF2B5EF4-FFF2-40B4-BE49-F238E27FC236}">
                <a16:creationId xmlns:a16="http://schemas.microsoft.com/office/drawing/2014/main" id="{E6C6E247-312A-48A3-AC2E-FD95B3E0538D}"/>
              </a:ext>
            </a:extLst>
          </p:cNvPr>
          <p:cNvSpPr/>
          <p:nvPr/>
        </p:nvSpPr>
        <p:spPr>
          <a:xfrm>
            <a:off x="6946551" y="4568495"/>
            <a:ext cx="1512000" cy="756000"/>
          </a:xfrm>
          <a:prstGeom prst="ellipse">
            <a:avLst/>
          </a:prstGeom>
          <a:solidFill>
            <a:schemeClr val="bg1">
              <a:lumMod val="95000"/>
            </a:schemeClr>
          </a:solidFill>
          <a:ln w="158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945">
                <a:solidFill>
                  <a:schemeClr val="bg1">
                    <a:lumMod val="50000"/>
                  </a:schemeClr>
                </a:solidFill>
              </a:rPr>
              <a:t>Buurtteam</a:t>
            </a:r>
          </a:p>
        </p:txBody>
      </p:sp>
      <p:cxnSp>
        <p:nvCxnSpPr>
          <p:cNvPr id="106" name="Rechte verbindingslijn 105">
            <a:extLst>
              <a:ext uri="{FF2B5EF4-FFF2-40B4-BE49-F238E27FC236}">
                <a16:creationId xmlns:a16="http://schemas.microsoft.com/office/drawing/2014/main" id="{19DCE273-C8E1-4C61-BBF8-CF506DE078EC}"/>
              </a:ext>
            </a:extLst>
          </p:cNvPr>
          <p:cNvCxnSpPr>
            <a:stCxn id="2" idx="2"/>
            <a:endCxn id="4" idx="0"/>
          </p:cNvCxnSpPr>
          <p:nvPr/>
        </p:nvCxnSpPr>
        <p:spPr>
          <a:xfrm>
            <a:off x="6393590" y="2183002"/>
            <a:ext cx="5994" cy="521518"/>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108" name="Rechte verbindingslijn 107">
            <a:extLst>
              <a:ext uri="{FF2B5EF4-FFF2-40B4-BE49-F238E27FC236}">
                <a16:creationId xmlns:a16="http://schemas.microsoft.com/office/drawing/2014/main" id="{93107DAE-DF01-4561-834A-5855742E4740}"/>
              </a:ext>
            </a:extLst>
          </p:cNvPr>
          <p:cNvCxnSpPr>
            <a:stCxn id="2" idx="2"/>
            <a:endCxn id="3" idx="0"/>
          </p:cNvCxnSpPr>
          <p:nvPr/>
        </p:nvCxnSpPr>
        <p:spPr>
          <a:xfrm flipH="1">
            <a:off x="2704793" y="2183002"/>
            <a:ext cx="3688797" cy="52005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110" name="Rechte verbindingslijn 109">
            <a:extLst>
              <a:ext uri="{FF2B5EF4-FFF2-40B4-BE49-F238E27FC236}">
                <a16:creationId xmlns:a16="http://schemas.microsoft.com/office/drawing/2014/main" id="{ACE19999-764D-4374-8DCC-5F60F4FF14EE}"/>
              </a:ext>
            </a:extLst>
          </p:cNvPr>
          <p:cNvCxnSpPr>
            <a:stCxn id="2" idx="2"/>
            <a:endCxn id="5" idx="0"/>
          </p:cNvCxnSpPr>
          <p:nvPr/>
        </p:nvCxnSpPr>
        <p:spPr>
          <a:xfrm>
            <a:off x="6393589" y="2183002"/>
            <a:ext cx="4106416" cy="531795"/>
          </a:xfrm>
          <a:prstGeom prst="line">
            <a:avLst/>
          </a:prstGeom>
          <a:ln/>
        </p:spPr>
        <p:style>
          <a:lnRef idx="1">
            <a:schemeClr val="accent4"/>
          </a:lnRef>
          <a:fillRef idx="0">
            <a:schemeClr val="accent4"/>
          </a:fillRef>
          <a:effectRef idx="0">
            <a:schemeClr val="accent4"/>
          </a:effectRef>
          <a:fontRef idx="minor">
            <a:schemeClr val="tx1"/>
          </a:fontRef>
        </p:style>
      </p:cxnSp>
      <p:cxnSp>
        <p:nvCxnSpPr>
          <p:cNvPr id="112" name="Rechte verbindingslijn 111">
            <a:extLst>
              <a:ext uri="{FF2B5EF4-FFF2-40B4-BE49-F238E27FC236}">
                <a16:creationId xmlns:a16="http://schemas.microsoft.com/office/drawing/2014/main" id="{E4B80398-A065-4151-AD41-AA71DDE9AD2E}"/>
              </a:ext>
            </a:extLst>
          </p:cNvPr>
          <p:cNvCxnSpPr>
            <a:stCxn id="4" idx="2"/>
            <a:endCxn id="7" idx="0"/>
          </p:cNvCxnSpPr>
          <p:nvPr/>
        </p:nvCxnSpPr>
        <p:spPr>
          <a:xfrm flipH="1">
            <a:off x="6391671" y="3130773"/>
            <a:ext cx="7913" cy="469690"/>
          </a:xfrm>
          <a:prstGeom prst="line">
            <a:avLst/>
          </a:prstGeom>
          <a:ln>
            <a:solidFill>
              <a:schemeClr val="accent1">
                <a:lumMod val="75000"/>
              </a:schemeClr>
            </a:solidFill>
          </a:ln>
        </p:spPr>
        <p:style>
          <a:lnRef idx="1">
            <a:schemeClr val="dk1"/>
          </a:lnRef>
          <a:fillRef idx="0">
            <a:schemeClr val="dk1"/>
          </a:fillRef>
          <a:effectRef idx="0">
            <a:schemeClr val="dk1"/>
          </a:effectRef>
          <a:fontRef idx="minor">
            <a:schemeClr val="tx1"/>
          </a:fontRef>
        </p:style>
      </p:cxnSp>
      <p:cxnSp>
        <p:nvCxnSpPr>
          <p:cNvPr id="114" name="Rechte verbindingslijn 113">
            <a:extLst>
              <a:ext uri="{FF2B5EF4-FFF2-40B4-BE49-F238E27FC236}">
                <a16:creationId xmlns:a16="http://schemas.microsoft.com/office/drawing/2014/main" id="{EA6A2AB1-0BFA-496B-9D3D-F0668CE53A50}"/>
              </a:ext>
            </a:extLst>
          </p:cNvPr>
          <p:cNvCxnSpPr>
            <a:stCxn id="4" idx="2"/>
            <a:endCxn id="6" idx="0"/>
          </p:cNvCxnSpPr>
          <p:nvPr/>
        </p:nvCxnSpPr>
        <p:spPr>
          <a:xfrm flipH="1">
            <a:off x="5362963" y="3130773"/>
            <a:ext cx="1036621" cy="483406"/>
          </a:xfrm>
          <a:prstGeom prst="line">
            <a:avLst/>
          </a:prstGeom>
          <a:ln>
            <a:solidFill>
              <a:schemeClr val="accent1">
                <a:lumMod val="75000"/>
              </a:schemeClr>
            </a:solidFill>
          </a:ln>
        </p:spPr>
        <p:style>
          <a:lnRef idx="1">
            <a:schemeClr val="dk1"/>
          </a:lnRef>
          <a:fillRef idx="0">
            <a:schemeClr val="dk1"/>
          </a:fillRef>
          <a:effectRef idx="0">
            <a:schemeClr val="dk1"/>
          </a:effectRef>
          <a:fontRef idx="minor">
            <a:schemeClr val="tx1"/>
          </a:fontRef>
        </p:style>
      </p:cxnSp>
      <p:cxnSp>
        <p:nvCxnSpPr>
          <p:cNvPr id="116" name="Rechte verbindingslijn 115">
            <a:extLst>
              <a:ext uri="{FF2B5EF4-FFF2-40B4-BE49-F238E27FC236}">
                <a16:creationId xmlns:a16="http://schemas.microsoft.com/office/drawing/2014/main" id="{8406A3FD-3485-467B-83EE-95F9F345E31D}"/>
              </a:ext>
            </a:extLst>
          </p:cNvPr>
          <p:cNvCxnSpPr>
            <a:stCxn id="4" idx="2"/>
            <a:endCxn id="8" idx="0"/>
          </p:cNvCxnSpPr>
          <p:nvPr/>
        </p:nvCxnSpPr>
        <p:spPr>
          <a:xfrm>
            <a:off x="6399584" y="3130773"/>
            <a:ext cx="1093934" cy="483406"/>
          </a:xfrm>
          <a:prstGeom prst="line">
            <a:avLst/>
          </a:prstGeom>
          <a:ln>
            <a:solidFill>
              <a:schemeClr val="accent1">
                <a:lumMod val="75000"/>
              </a:schemeClr>
            </a:solidFill>
          </a:ln>
        </p:spPr>
        <p:style>
          <a:lnRef idx="1">
            <a:schemeClr val="dk1"/>
          </a:lnRef>
          <a:fillRef idx="0">
            <a:schemeClr val="dk1"/>
          </a:fillRef>
          <a:effectRef idx="0">
            <a:schemeClr val="dk1"/>
          </a:effectRef>
          <a:fontRef idx="minor">
            <a:schemeClr val="tx1"/>
          </a:fontRef>
        </p:style>
      </p:cxnSp>
      <p:cxnSp>
        <p:nvCxnSpPr>
          <p:cNvPr id="120" name="Rechte verbindingslijn 119">
            <a:extLst>
              <a:ext uri="{FF2B5EF4-FFF2-40B4-BE49-F238E27FC236}">
                <a16:creationId xmlns:a16="http://schemas.microsoft.com/office/drawing/2014/main" id="{1D60FD4A-2810-4F20-9982-CEA731548C51}"/>
              </a:ext>
            </a:extLst>
          </p:cNvPr>
          <p:cNvCxnSpPr>
            <a:stCxn id="3" idx="2"/>
            <a:endCxn id="10" idx="0"/>
          </p:cNvCxnSpPr>
          <p:nvPr/>
        </p:nvCxnSpPr>
        <p:spPr>
          <a:xfrm flipH="1">
            <a:off x="2703118" y="3129305"/>
            <a:ext cx="1675" cy="133755"/>
          </a:xfrm>
          <a:prstGeom prst="line">
            <a:avLst/>
          </a:prstGeom>
          <a:ln>
            <a:solidFill>
              <a:schemeClr val="accent2">
                <a:lumMod val="75000"/>
              </a:schemeClr>
            </a:solidFill>
          </a:ln>
        </p:spPr>
        <p:style>
          <a:lnRef idx="1">
            <a:schemeClr val="dk1"/>
          </a:lnRef>
          <a:fillRef idx="0">
            <a:schemeClr val="dk1"/>
          </a:fillRef>
          <a:effectRef idx="0">
            <a:schemeClr val="dk1"/>
          </a:effectRef>
          <a:fontRef idx="minor">
            <a:schemeClr val="tx1"/>
          </a:fontRef>
        </p:style>
      </p:cxnSp>
      <p:cxnSp>
        <p:nvCxnSpPr>
          <p:cNvPr id="122" name="Rechte verbindingslijn 121">
            <a:extLst>
              <a:ext uri="{FF2B5EF4-FFF2-40B4-BE49-F238E27FC236}">
                <a16:creationId xmlns:a16="http://schemas.microsoft.com/office/drawing/2014/main" id="{9D91E885-4E80-46FB-AB1B-98EE7B56564A}"/>
              </a:ext>
            </a:extLst>
          </p:cNvPr>
          <p:cNvCxnSpPr>
            <a:cxnSpLocks/>
            <a:endCxn id="12" idx="0"/>
          </p:cNvCxnSpPr>
          <p:nvPr/>
        </p:nvCxnSpPr>
        <p:spPr>
          <a:xfrm>
            <a:off x="2686943" y="3903140"/>
            <a:ext cx="0" cy="229548"/>
          </a:xfrm>
          <a:prstGeom prst="line">
            <a:avLst/>
          </a:prstGeom>
          <a:ln>
            <a:solidFill>
              <a:schemeClr val="accent2">
                <a:lumMod val="75000"/>
              </a:schemeClr>
            </a:solidFill>
          </a:ln>
        </p:spPr>
        <p:style>
          <a:lnRef idx="1">
            <a:schemeClr val="dk1"/>
          </a:lnRef>
          <a:fillRef idx="0">
            <a:schemeClr val="dk1"/>
          </a:fillRef>
          <a:effectRef idx="0">
            <a:schemeClr val="dk1"/>
          </a:effectRef>
          <a:fontRef idx="minor">
            <a:schemeClr val="tx1"/>
          </a:fontRef>
        </p:style>
      </p:cxnSp>
      <p:cxnSp>
        <p:nvCxnSpPr>
          <p:cNvPr id="128" name="Rechte verbindingslijn 127">
            <a:extLst>
              <a:ext uri="{FF2B5EF4-FFF2-40B4-BE49-F238E27FC236}">
                <a16:creationId xmlns:a16="http://schemas.microsoft.com/office/drawing/2014/main" id="{62AC8E3C-AAB6-4F0C-96E4-48C002A3D9C7}"/>
              </a:ext>
            </a:extLst>
          </p:cNvPr>
          <p:cNvCxnSpPr>
            <a:cxnSpLocks/>
            <a:stCxn id="12" idx="1"/>
            <a:endCxn id="11" idx="3"/>
          </p:cNvCxnSpPr>
          <p:nvPr/>
        </p:nvCxnSpPr>
        <p:spPr>
          <a:xfrm flipH="1" flipV="1">
            <a:off x="1552718" y="4281208"/>
            <a:ext cx="408800" cy="171521"/>
          </a:xfrm>
          <a:prstGeom prst="line">
            <a:avLst/>
          </a:prstGeom>
          <a:ln>
            <a:solidFill>
              <a:schemeClr val="accent2">
                <a:lumMod val="75000"/>
              </a:schemeClr>
            </a:solidFill>
          </a:ln>
        </p:spPr>
        <p:style>
          <a:lnRef idx="1">
            <a:schemeClr val="dk1"/>
          </a:lnRef>
          <a:fillRef idx="0">
            <a:schemeClr val="dk1"/>
          </a:fillRef>
          <a:effectRef idx="0">
            <a:schemeClr val="dk1"/>
          </a:effectRef>
          <a:fontRef idx="minor">
            <a:schemeClr val="tx1"/>
          </a:fontRef>
        </p:style>
      </p:cxnSp>
      <p:cxnSp>
        <p:nvCxnSpPr>
          <p:cNvPr id="132" name="Rechte verbindingslijn 131">
            <a:extLst>
              <a:ext uri="{FF2B5EF4-FFF2-40B4-BE49-F238E27FC236}">
                <a16:creationId xmlns:a16="http://schemas.microsoft.com/office/drawing/2014/main" id="{BBB7D868-B2ED-4C91-981A-45F3BBD262E2}"/>
              </a:ext>
            </a:extLst>
          </p:cNvPr>
          <p:cNvCxnSpPr>
            <a:cxnSpLocks/>
            <a:stCxn id="12" idx="3"/>
            <a:endCxn id="14" idx="1"/>
          </p:cNvCxnSpPr>
          <p:nvPr/>
        </p:nvCxnSpPr>
        <p:spPr>
          <a:xfrm flipV="1">
            <a:off x="3412368" y="4451394"/>
            <a:ext cx="240017" cy="1335"/>
          </a:xfrm>
          <a:prstGeom prst="line">
            <a:avLst/>
          </a:prstGeom>
          <a:ln>
            <a:solidFill>
              <a:schemeClr val="accent2">
                <a:lumMod val="75000"/>
              </a:schemeClr>
            </a:solidFill>
          </a:ln>
        </p:spPr>
        <p:style>
          <a:lnRef idx="1">
            <a:schemeClr val="dk1"/>
          </a:lnRef>
          <a:fillRef idx="0">
            <a:schemeClr val="dk1"/>
          </a:fillRef>
          <a:effectRef idx="0">
            <a:schemeClr val="dk1"/>
          </a:effectRef>
          <a:fontRef idx="minor">
            <a:schemeClr val="tx1"/>
          </a:fontRef>
        </p:style>
      </p:cxnSp>
      <p:cxnSp>
        <p:nvCxnSpPr>
          <p:cNvPr id="136" name="Rechte verbindingslijn 135">
            <a:extLst>
              <a:ext uri="{FF2B5EF4-FFF2-40B4-BE49-F238E27FC236}">
                <a16:creationId xmlns:a16="http://schemas.microsoft.com/office/drawing/2014/main" id="{E912BFE7-6A5B-498A-8BB4-EB934F5448FD}"/>
              </a:ext>
            </a:extLst>
          </p:cNvPr>
          <p:cNvCxnSpPr>
            <a:cxnSpLocks/>
            <a:stCxn id="12" idx="1"/>
            <a:endCxn id="13" idx="0"/>
          </p:cNvCxnSpPr>
          <p:nvPr/>
        </p:nvCxnSpPr>
        <p:spPr>
          <a:xfrm flipH="1">
            <a:off x="931240" y="4452729"/>
            <a:ext cx="1030278" cy="317355"/>
          </a:xfrm>
          <a:prstGeom prst="line">
            <a:avLst/>
          </a:prstGeom>
          <a:ln>
            <a:solidFill>
              <a:schemeClr val="accent2">
                <a:lumMod val="75000"/>
              </a:schemeClr>
            </a:solidFill>
          </a:ln>
        </p:spPr>
        <p:style>
          <a:lnRef idx="1">
            <a:schemeClr val="dk1"/>
          </a:lnRef>
          <a:fillRef idx="0">
            <a:schemeClr val="dk1"/>
          </a:fillRef>
          <a:effectRef idx="0">
            <a:schemeClr val="dk1"/>
          </a:effectRef>
          <a:fontRef idx="minor">
            <a:schemeClr val="tx1"/>
          </a:fontRef>
        </p:style>
      </p:cxnSp>
      <p:cxnSp>
        <p:nvCxnSpPr>
          <p:cNvPr id="138" name="Rechte verbindingslijn 137">
            <a:extLst>
              <a:ext uri="{FF2B5EF4-FFF2-40B4-BE49-F238E27FC236}">
                <a16:creationId xmlns:a16="http://schemas.microsoft.com/office/drawing/2014/main" id="{59E495EC-3F2E-4EB0-A7EC-8A464B5BC772}"/>
              </a:ext>
            </a:extLst>
          </p:cNvPr>
          <p:cNvCxnSpPr>
            <a:stCxn id="12" idx="2"/>
            <a:endCxn id="17" idx="0"/>
          </p:cNvCxnSpPr>
          <p:nvPr/>
        </p:nvCxnSpPr>
        <p:spPr>
          <a:xfrm>
            <a:off x="2686943" y="4772769"/>
            <a:ext cx="10413" cy="1543827"/>
          </a:xfrm>
          <a:prstGeom prst="line">
            <a:avLst/>
          </a:prstGeom>
          <a:ln>
            <a:solidFill>
              <a:schemeClr val="accent2">
                <a:lumMod val="75000"/>
              </a:schemeClr>
            </a:solidFill>
          </a:ln>
        </p:spPr>
        <p:style>
          <a:lnRef idx="1">
            <a:schemeClr val="dk1"/>
          </a:lnRef>
          <a:fillRef idx="0">
            <a:schemeClr val="dk1"/>
          </a:fillRef>
          <a:effectRef idx="0">
            <a:schemeClr val="dk1"/>
          </a:effectRef>
          <a:fontRef idx="minor">
            <a:schemeClr val="tx1"/>
          </a:fontRef>
        </p:style>
      </p:cxnSp>
      <p:cxnSp>
        <p:nvCxnSpPr>
          <p:cNvPr id="140" name="Rechte verbindingslijn 139">
            <a:extLst>
              <a:ext uri="{FF2B5EF4-FFF2-40B4-BE49-F238E27FC236}">
                <a16:creationId xmlns:a16="http://schemas.microsoft.com/office/drawing/2014/main" id="{36AF1751-73EA-480A-99A6-AD2D465EE4D2}"/>
              </a:ext>
            </a:extLst>
          </p:cNvPr>
          <p:cNvCxnSpPr>
            <a:stCxn id="12" idx="2"/>
            <a:endCxn id="15" idx="0"/>
          </p:cNvCxnSpPr>
          <p:nvPr/>
        </p:nvCxnSpPr>
        <p:spPr>
          <a:xfrm flipH="1">
            <a:off x="1033648" y="4772768"/>
            <a:ext cx="1653295" cy="1534691"/>
          </a:xfrm>
          <a:prstGeom prst="line">
            <a:avLst/>
          </a:prstGeom>
          <a:ln>
            <a:solidFill>
              <a:schemeClr val="accent2">
                <a:lumMod val="75000"/>
              </a:schemeClr>
            </a:solidFill>
          </a:ln>
        </p:spPr>
        <p:style>
          <a:lnRef idx="1">
            <a:schemeClr val="dk1"/>
          </a:lnRef>
          <a:fillRef idx="0">
            <a:schemeClr val="dk1"/>
          </a:fillRef>
          <a:effectRef idx="0">
            <a:schemeClr val="dk1"/>
          </a:effectRef>
          <a:fontRef idx="minor">
            <a:schemeClr val="tx1"/>
          </a:fontRef>
        </p:style>
      </p:cxnSp>
      <p:cxnSp>
        <p:nvCxnSpPr>
          <p:cNvPr id="142" name="Rechte verbindingslijn 141">
            <a:extLst>
              <a:ext uri="{FF2B5EF4-FFF2-40B4-BE49-F238E27FC236}">
                <a16:creationId xmlns:a16="http://schemas.microsoft.com/office/drawing/2014/main" id="{23A838CF-7B9A-426A-BD99-8A68FF091537}"/>
              </a:ext>
            </a:extLst>
          </p:cNvPr>
          <p:cNvCxnSpPr>
            <a:stCxn id="12" idx="2"/>
            <a:endCxn id="16" idx="0"/>
          </p:cNvCxnSpPr>
          <p:nvPr/>
        </p:nvCxnSpPr>
        <p:spPr>
          <a:xfrm>
            <a:off x="2686943" y="4772769"/>
            <a:ext cx="1728984" cy="1543827"/>
          </a:xfrm>
          <a:prstGeom prst="line">
            <a:avLst/>
          </a:prstGeom>
          <a:ln>
            <a:solidFill>
              <a:schemeClr val="accent2">
                <a:lumMod val="75000"/>
              </a:schemeClr>
            </a:solidFill>
          </a:ln>
        </p:spPr>
        <p:style>
          <a:lnRef idx="1">
            <a:schemeClr val="dk1"/>
          </a:lnRef>
          <a:fillRef idx="0">
            <a:schemeClr val="dk1"/>
          </a:fillRef>
          <a:effectRef idx="0">
            <a:schemeClr val="dk1"/>
          </a:effectRef>
          <a:fontRef idx="minor">
            <a:schemeClr val="tx1"/>
          </a:fontRef>
        </p:style>
      </p:cxnSp>
      <p:cxnSp>
        <p:nvCxnSpPr>
          <p:cNvPr id="145" name="Rechte verbindingslijn 144">
            <a:extLst>
              <a:ext uri="{FF2B5EF4-FFF2-40B4-BE49-F238E27FC236}">
                <a16:creationId xmlns:a16="http://schemas.microsoft.com/office/drawing/2014/main" id="{672F5C45-BE8D-4CC4-85BD-665CDD5D33C2}"/>
              </a:ext>
            </a:extLst>
          </p:cNvPr>
          <p:cNvCxnSpPr>
            <a:cxnSpLocks/>
          </p:cNvCxnSpPr>
          <p:nvPr/>
        </p:nvCxnSpPr>
        <p:spPr>
          <a:xfrm flipH="1">
            <a:off x="699340" y="6661475"/>
            <a:ext cx="334307" cy="878618"/>
          </a:xfrm>
          <a:prstGeom prst="line">
            <a:avLst/>
          </a:prstGeom>
          <a:ln>
            <a:solidFill>
              <a:schemeClr val="accent2">
                <a:lumMod val="75000"/>
              </a:schemeClr>
            </a:solidFill>
          </a:ln>
        </p:spPr>
        <p:style>
          <a:lnRef idx="1">
            <a:schemeClr val="dk1"/>
          </a:lnRef>
          <a:fillRef idx="0">
            <a:schemeClr val="dk1"/>
          </a:fillRef>
          <a:effectRef idx="0">
            <a:schemeClr val="dk1"/>
          </a:effectRef>
          <a:fontRef idx="minor">
            <a:schemeClr val="tx1"/>
          </a:fontRef>
        </p:style>
      </p:cxnSp>
      <p:cxnSp>
        <p:nvCxnSpPr>
          <p:cNvPr id="147" name="Rechte verbindingslijn 146">
            <a:extLst>
              <a:ext uri="{FF2B5EF4-FFF2-40B4-BE49-F238E27FC236}">
                <a16:creationId xmlns:a16="http://schemas.microsoft.com/office/drawing/2014/main" id="{F7BA6632-426E-450B-A7F3-76F7EC3CEA0E}"/>
              </a:ext>
            </a:extLst>
          </p:cNvPr>
          <p:cNvCxnSpPr>
            <a:cxnSpLocks/>
            <a:stCxn id="15" idx="2"/>
            <a:endCxn id="20" idx="0"/>
          </p:cNvCxnSpPr>
          <p:nvPr/>
        </p:nvCxnSpPr>
        <p:spPr>
          <a:xfrm>
            <a:off x="1033647" y="6661475"/>
            <a:ext cx="485986" cy="878618"/>
          </a:xfrm>
          <a:prstGeom prst="line">
            <a:avLst/>
          </a:prstGeom>
          <a:ln>
            <a:solidFill>
              <a:schemeClr val="accent2">
                <a:lumMod val="75000"/>
              </a:schemeClr>
            </a:solidFill>
          </a:ln>
        </p:spPr>
        <p:style>
          <a:lnRef idx="1">
            <a:schemeClr val="dk1"/>
          </a:lnRef>
          <a:fillRef idx="0">
            <a:schemeClr val="dk1"/>
          </a:fillRef>
          <a:effectRef idx="0">
            <a:schemeClr val="dk1"/>
          </a:effectRef>
          <a:fontRef idx="minor">
            <a:schemeClr val="tx1"/>
          </a:fontRef>
        </p:style>
      </p:cxnSp>
      <p:cxnSp>
        <p:nvCxnSpPr>
          <p:cNvPr id="149" name="Rechte verbindingslijn 148">
            <a:extLst>
              <a:ext uri="{FF2B5EF4-FFF2-40B4-BE49-F238E27FC236}">
                <a16:creationId xmlns:a16="http://schemas.microsoft.com/office/drawing/2014/main" id="{750FB089-C2DB-4D1F-9998-EA19ED7BF3D3}"/>
              </a:ext>
            </a:extLst>
          </p:cNvPr>
          <p:cNvCxnSpPr>
            <a:cxnSpLocks/>
            <a:stCxn id="15" idx="2"/>
            <a:endCxn id="22" idx="0"/>
          </p:cNvCxnSpPr>
          <p:nvPr/>
        </p:nvCxnSpPr>
        <p:spPr>
          <a:xfrm>
            <a:off x="1033647" y="6661475"/>
            <a:ext cx="1342480" cy="861251"/>
          </a:xfrm>
          <a:prstGeom prst="line">
            <a:avLst/>
          </a:prstGeom>
          <a:ln>
            <a:solidFill>
              <a:schemeClr val="accent2">
                <a:lumMod val="75000"/>
              </a:schemeClr>
            </a:solidFill>
          </a:ln>
        </p:spPr>
        <p:style>
          <a:lnRef idx="1">
            <a:schemeClr val="dk1"/>
          </a:lnRef>
          <a:fillRef idx="0">
            <a:schemeClr val="dk1"/>
          </a:fillRef>
          <a:effectRef idx="0">
            <a:schemeClr val="dk1"/>
          </a:effectRef>
          <a:fontRef idx="minor">
            <a:schemeClr val="tx1"/>
          </a:fontRef>
        </p:style>
      </p:cxnSp>
      <p:cxnSp>
        <p:nvCxnSpPr>
          <p:cNvPr id="151" name="Rechte verbindingslijn 150">
            <a:extLst>
              <a:ext uri="{FF2B5EF4-FFF2-40B4-BE49-F238E27FC236}">
                <a16:creationId xmlns:a16="http://schemas.microsoft.com/office/drawing/2014/main" id="{542AD691-8491-4574-9943-B980E669E8F0}"/>
              </a:ext>
            </a:extLst>
          </p:cNvPr>
          <p:cNvCxnSpPr>
            <a:cxnSpLocks/>
            <a:stCxn id="17" idx="2"/>
            <a:endCxn id="22" idx="0"/>
          </p:cNvCxnSpPr>
          <p:nvPr/>
        </p:nvCxnSpPr>
        <p:spPr>
          <a:xfrm flipH="1">
            <a:off x="2376127" y="6670610"/>
            <a:ext cx="321229" cy="852115"/>
          </a:xfrm>
          <a:prstGeom prst="line">
            <a:avLst/>
          </a:prstGeom>
          <a:ln>
            <a:solidFill>
              <a:schemeClr val="accent2">
                <a:lumMod val="75000"/>
              </a:schemeClr>
            </a:solidFill>
          </a:ln>
        </p:spPr>
        <p:style>
          <a:lnRef idx="1">
            <a:schemeClr val="dk1"/>
          </a:lnRef>
          <a:fillRef idx="0">
            <a:schemeClr val="dk1"/>
          </a:fillRef>
          <a:effectRef idx="0">
            <a:schemeClr val="dk1"/>
          </a:effectRef>
          <a:fontRef idx="minor">
            <a:schemeClr val="tx1"/>
          </a:fontRef>
        </p:style>
      </p:cxnSp>
      <p:cxnSp>
        <p:nvCxnSpPr>
          <p:cNvPr id="153" name="Rechte verbindingslijn 152">
            <a:extLst>
              <a:ext uri="{FF2B5EF4-FFF2-40B4-BE49-F238E27FC236}">
                <a16:creationId xmlns:a16="http://schemas.microsoft.com/office/drawing/2014/main" id="{34EB76FD-DBBB-4A3F-9964-902EF9140978}"/>
              </a:ext>
            </a:extLst>
          </p:cNvPr>
          <p:cNvCxnSpPr>
            <a:cxnSpLocks/>
            <a:stCxn id="17" idx="2"/>
            <a:endCxn id="21" idx="0"/>
          </p:cNvCxnSpPr>
          <p:nvPr/>
        </p:nvCxnSpPr>
        <p:spPr>
          <a:xfrm>
            <a:off x="2697355" y="6670610"/>
            <a:ext cx="569869" cy="852115"/>
          </a:xfrm>
          <a:prstGeom prst="line">
            <a:avLst/>
          </a:prstGeom>
          <a:ln>
            <a:solidFill>
              <a:schemeClr val="accent2">
                <a:lumMod val="75000"/>
              </a:schemeClr>
            </a:solidFill>
          </a:ln>
        </p:spPr>
        <p:style>
          <a:lnRef idx="1">
            <a:schemeClr val="dk1"/>
          </a:lnRef>
          <a:fillRef idx="0">
            <a:schemeClr val="dk1"/>
          </a:fillRef>
          <a:effectRef idx="0">
            <a:schemeClr val="dk1"/>
          </a:effectRef>
          <a:fontRef idx="minor">
            <a:schemeClr val="tx1"/>
          </a:fontRef>
        </p:style>
      </p:cxnSp>
      <p:cxnSp>
        <p:nvCxnSpPr>
          <p:cNvPr id="155" name="Rechte verbindingslijn 154">
            <a:extLst>
              <a:ext uri="{FF2B5EF4-FFF2-40B4-BE49-F238E27FC236}">
                <a16:creationId xmlns:a16="http://schemas.microsoft.com/office/drawing/2014/main" id="{B20A585B-A6FB-4532-B4AD-A2CE328161FA}"/>
              </a:ext>
            </a:extLst>
          </p:cNvPr>
          <p:cNvCxnSpPr>
            <a:cxnSpLocks/>
            <a:stCxn id="16" idx="2"/>
            <a:endCxn id="18" idx="0"/>
          </p:cNvCxnSpPr>
          <p:nvPr/>
        </p:nvCxnSpPr>
        <p:spPr>
          <a:xfrm>
            <a:off x="4415926" y="6670610"/>
            <a:ext cx="5912" cy="860017"/>
          </a:xfrm>
          <a:prstGeom prst="line">
            <a:avLst/>
          </a:prstGeom>
          <a:ln>
            <a:solidFill>
              <a:schemeClr val="accent2">
                <a:lumMod val="75000"/>
              </a:schemeClr>
            </a:solidFill>
          </a:ln>
        </p:spPr>
        <p:style>
          <a:lnRef idx="1">
            <a:schemeClr val="dk1"/>
          </a:lnRef>
          <a:fillRef idx="0">
            <a:schemeClr val="dk1"/>
          </a:fillRef>
          <a:effectRef idx="0">
            <a:schemeClr val="dk1"/>
          </a:effectRef>
          <a:fontRef idx="minor">
            <a:schemeClr val="tx1"/>
          </a:fontRef>
        </p:style>
      </p:cxnSp>
      <p:sp>
        <p:nvSpPr>
          <p:cNvPr id="52" name="Ovaal 51">
            <a:extLst>
              <a:ext uri="{FF2B5EF4-FFF2-40B4-BE49-F238E27FC236}">
                <a16:creationId xmlns:a16="http://schemas.microsoft.com/office/drawing/2014/main" id="{07F555C5-2F06-4180-BA9C-69C768BB6A2F}"/>
              </a:ext>
            </a:extLst>
          </p:cNvPr>
          <p:cNvSpPr/>
          <p:nvPr/>
        </p:nvSpPr>
        <p:spPr>
          <a:xfrm>
            <a:off x="8517004" y="5704152"/>
            <a:ext cx="1983002" cy="756000"/>
          </a:xfrm>
          <a:prstGeom prst="ellipse">
            <a:avLst/>
          </a:prstGeom>
          <a:solidFill>
            <a:schemeClr val="accent1">
              <a:lumMod val="20000"/>
              <a:lumOff val="80000"/>
            </a:schemeClr>
          </a:solidFill>
          <a:ln w="158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945" dirty="0">
                <a:solidFill>
                  <a:srgbClr val="FF0000"/>
                </a:solidFill>
              </a:rPr>
              <a:t>Samenwerkingspartners</a:t>
            </a:r>
          </a:p>
        </p:txBody>
      </p:sp>
      <p:sp>
        <p:nvSpPr>
          <p:cNvPr id="54" name="Tekstvak 53">
            <a:extLst>
              <a:ext uri="{FF2B5EF4-FFF2-40B4-BE49-F238E27FC236}">
                <a16:creationId xmlns:a16="http://schemas.microsoft.com/office/drawing/2014/main" id="{C7FFD984-9B98-05D8-5246-D6789D1C5E5F}"/>
              </a:ext>
            </a:extLst>
          </p:cNvPr>
          <p:cNvSpPr txBox="1"/>
          <p:nvPr/>
        </p:nvSpPr>
        <p:spPr>
          <a:xfrm>
            <a:off x="570592" y="470859"/>
            <a:ext cx="6546855" cy="336631"/>
          </a:xfrm>
          <a:prstGeom prst="rect">
            <a:avLst/>
          </a:prstGeom>
          <a:noFill/>
        </p:spPr>
        <p:txBody>
          <a:bodyPr wrap="square">
            <a:spAutoFit/>
          </a:bodyPr>
          <a:lstStyle/>
          <a:p>
            <a:pPr>
              <a:lnSpc>
                <a:spcPct val="107000"/>
              </a:lnSpc>
              <a:spcAft>
                <a:spcPts val="800"/>
              </a:spcAft>
            </a:pPr>
            <a:r>
              <a:rPr lang="nl-NL" sz="1600" b="1"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rPr>
              <a:t>Organogram van de SGU in samenhang met de wijk Utrecht Zuid</a:t>
            </a:r>
          </a:p>
        </p:txBody>
      </p:sp>
    </p:spTree>
    <p:extLst>
      <p:ext uri="{BB962C8B-B14F-4D97-AF65-F5344CB8AC3E}">
        <p14:creationId xmlns:p14="http://schemas.microsoft.com/office/powerpoint/2010/main" val="4134416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659622" y="248191"/>
            <a:ext cx="11548460" cy="2439971"/>
          </a:xfrm>
          <a:prstGeom prst="rect">
            <a:avLst/>
          </a:prstGeom>
        </p:spPr>
        <p:txBody>
          <a:bodyPr wrap="square" lIns="107513" tIns="53757" rIns="107513" bIns="53757">
            <a:spAutoFit/>
          </a:bodyPr>
          <a:lstStyle/>
          <a:p>
            <a:r>
              <a:rPr lang="nl-NL" b="1" dirty="0">
                <a:solidFill>
                  <a:schemeClr val="accent1">
                    <a:lumMod val="75000"/>
                  </a:schemeClr>
                </a:solidFill>
                <a:latin typeface="Arial" pitchFamily="34" charset="0"/>
                <a:cs typeface="Arial" pitchFamily="34" charset="0"/>
              </a:rPr>
              <a:t>Ontwikkelingen in 2021     </a:t>
            </a:r>
          </a:p>
          <a:p>
            <a:r>
              <a:rPr lang="nl-NL" sz="1200" dirty="0">
                <a:solidFill>
                  <a:srgbClr val="000000"/>
                </a:solidFill>
                <a:latin typeface="Arial" pitchFamily="34" charset="0"/>
                <a:cs typeface="Arial" pitchFamily="34" charset="0"/>
              </a:rPr>
              <a:t>De samenwerking in de wijk met de diverse organisaties is weer opgepakt, deels bleef het wel digitaal. </a:t>
            </a:r>
          </a:p>
          <a:p>
            <a:r>
              <a:rPr lang="nl-NL" sz="1200" dirty="0">
                <a:solidFill>
                  <a:srgbClr val="000000"/>
                </a:solidFill>
                <a:latin typeface="Arial" pitchFamily="34" charset="0"/>
                <a:cs typeface="Arial" pitchFamily="34" charset="0"/>
              </a:rPr>
              <a:t>Het SGU corona MT is in 2021 bijna nog wekelijks digitaal bij elkaar geweest om de ontwikkelingen en de maatregelen rondom de Corona besmettingen en gevolgen te bespreken en te besluiten wat hiermee binnen de centra te doen. De besluiten zijn gedeeld met de medewerkers en de patiënten via mail, intranet en website.</a:t>
            </a:r>
          </a:p>
          <a:p>
            <a:endParaRPr lang="nl-NL" sz="1200" dirty="0">
              <a:solidFill>
                <a:srgbClr val="000000"/>
              </a:solidFill>
              <a:latin typeface="Arial" pitchFamily="34" charset="0"/>
              <a:cs typeface="Arial" pitchFamily="34" charset="0"/>
            </a:endParaRPr>
          </a:p>
          <a:p>
            <a:r>
              <a:rPr lang="nl-NL" sz="1200" dirty="0">
                <a:solidFill>
                  <a:srgbClr val="000000"/>
                </a:solidFill>
                <a:latin typeface="Arial" pitchFamily="34" charset="0"/>
                <a:cs typeface="Arial" pitchFamily="34" charset="0"/>
              </a:rPr>
              <a:t>De wijk Ges organisatie, maatschap UZES, zal per 1-1-2022 onder de vlag van de stadsorganisatie O&amp;I komen. Hoe deze stadsorganisatie zich multidisciplinair gaat organiseren heeft in 2021 vorm gekregen. De SGU als loondienst organisatie heeft binnen de O&amp;I een positie gekregen met een afvaardiging van de directeur in het WVO (wijk vertegenwoordigers overleg).</a:t>
            </a:r>
          </a:p>
          <a:p>
            <a:r>
              <a:rPr lang="nl-NL" sz="1200" dirty="0">
                <a:solidFill>
                  <a:srgbClr val="000000"/>
                </a:solidFill>
                <a:latin typeface="Arial" pitchFamily="34" charset="0"/>
                <a:cs typeface="Arial" pitchFamily="34" charset="0"/>
              </a:rPr>
              <a:t>Op wijkniveau is samen met de huisartsen maatschap van Nieuw </a:t>
            </a:r>
            <a:r>
              <a:rPr lang="nl-NL" sz="1200" dirty="0" err="1">
                <a:solidFill>
                  <a:srgbClr val="000000"/>
                </a:solidFill>
                <a:latin typeface="Arial" pitchFamily="34" charset="0"/>
                <a:cs typeface="Arial" pitchFamily="34" charset="0"/>
              </a:rPr>
              <a:t>Plettenburg</a:t>
            </a:r>
            <a:r>
              <a:rPr lang="nl-NL" sz="1200" dirty="0">
                <a:solidFill>
                  <a:srgbClr val="000000"/>
                </a:solidFill>
                <a:latin typeface="Arial" pitchFamily="34" charset="0"/>
                <a:cs typeface="Arial" pitchFamily="34" charset="0"/>
              </a:rPr>
              <a:t> een wijk calamiteitenplan opgesteld, voor het geval de stedelijke huisartsenpost niet in staat is de dienstenstructuur te kunnen garanderen.</a:t>
            </a:r>
          </a:p>
          <a:p>
            <a:r>
              <a:rPr lang="nl-NL" sz="1200" dirty="0">
                <a:solidFill>
                  <a:srgbClr val="000000"/>
                </a:solidFill>
                <a:latin typeface="Arial" pitchFamily="34" charset="0"/>
                <a:cs typeface="Arial" pitchFamily="34" charset="0"/>
              </a:rPr>
              <a:t>  </a:t>
            </a:r>
            <a:endParaRPr lang="nl-NL" sz="1050" dirty="0">
              <a:latin typeface="Arial" pitchFamily="34" charset="0"/>
              <a:cs typeface="Arial" pitchFamily="34" charset="0"/>
            </a:endParaRPr>
          </a:p>
          <a:p>
            <a:pPr lvl="2"/>
            <a:endParaRPr lang="nl-NL" sz="1050" dirty="0">
              <a:latin typeface="Arial" pitchFamily="34" charset="0"/>
              <a:cs typeface="Arial" pitchFamily="34" charset="0"/>
            </a:endParaRPr>
          </a:p>
        </p:txBody>
      </p:sp>
      <p:sp>
        <p:nvSpPr>
          <p:cNvPr id="7" name="Rechthoek 6"/>
          <p:cNvSpPr/>
          <p:nvPr/>
        </p:nvSpPr>
        <p:spPr>
          <a:xfrm>
            <a:off x="5976215" y="2857018"/>
            <a:ext cx="6300901" cy="2155278"/>
          </a:xfrm>
          <a:prstGeom prst="rect">
            <a:avLst/>
          </a:prstGeom>
        </p:spPr>
        <p:txBody>
          <a:bodyPr wrap="square" lIns="107513" tIns="53757" rIns="107513" bIns="53757">
            <a:spAutoFit/>
          </a:bodyPr>
          <a:lstStyle/>
          <a:p>
            <a:r>
              <a:rPr lang="nl-NL" sz="1600" b="1" dirty="0">
                <a:solidFill>
                  <a:schemeClr val="accent1">
                    <a:lumMod val="75000"/>
                  </a:schemeClr>
                </a:solidFill>
                <a:latin typeface="Arial" pitchFamily="34" charset="0"/>
                <a:cs typeface="Arial" pitchFamily="34" charset="0"/>
              </a:rPr>
              <a:t>Patiënten portaal</a:t>
            </a:r>
            <a:endParaRPr lang="nl-NL" sz="1300" dirty="0">
              <a:latin typeface="Arial" pitchFamily="34" charset="0"/>
              <a:cs typeface="Arial" pitchFamily="34" charset="0"/>
            </a:endParaRPr>
          </a:p>
          <a:p>
            <a:r>
              <a:rPr lang="nl-NL" sz="1300" dirty="0">
                <a:latin typeface="Arial" pitchFamily="34" charset="0"/>
                <a:cs typeface="Arial" pitchFamily="34" charset="0"/>
              </a:rPr>
              <a:t>Het aantal patiënten dat zich aanmeld en gebruik maakt van het </a:t>
            </a:r>
            <a:r>
              <a:rPr lang="nl-NL" sz="1300" dirty="0" err="1">
                <a:latin typeface="Arial" pitchFamily="34" charset="0"/>
                <a:cs typeface="Arial" pitchFamily="34" charset="0"/>
              </a:rPr>
              <a:t>patientenportaal</a:t>
            </a:r>
            <a:r>
              <a:rPr lang="nl-NL" sz="1300" dirty="0">
                <a:latin typeface="Arial" pitchFamily="34" charset="0"/>
                <a:cs typeface="Arial" pitchFamily="34" charset="0"/>
              </a:rPr>
              <a:t> is substantieel toegenomen. </a:t>
            </a:r>
          </a:p>
          <a:p>
            <a:r>
              <a:rPr lang="nl-NL" sz="1300" dirty="0">
                <a:latin typeface="Arial" pitchFamily="34" charset="0"/>
                <a:cs typeface="Arial" pitchFamily="34" charset="0"/>
              </a:rPr>
              <a:t>De mogelijkheid om online een afspraak te maken heeft is ook in 2021 niet mogelijk geweest. Dit omdat we het erg belangrijk vonden eerst te </a:t>
            </a:r>
            <a:r>
              <a:rPr lang="nl-NL" sz="1300" dirty="0" err="1">
                <a:latin typeface="Arial" pitchFamily="34" charset="0"/>
                <a:cs typeface="Arial" pitchFamily="34" charset="0"/>
              </a:rPr>
              <a:t>triageren</a:t>
            </a:r>
            <a:r>
              <a:rPr lang="nl-NL" sz="1300" dirty="0">
                <a:latin typeface="Arial" pitchFamily="34" charset="0"/>
                <a:cs typeface="Arial" pitchFamily="34" charset="0"/>
              </a:rPr>
              <a:t> of er geen mogelijk Corona besmetting aan de orde was.</a:t>
            </a:r>
          </a:p>
          <a:p>
            <a:r>
              <a:rPr lang="nl-NL" sz="1300" dirty="0">
                <a:latin typeface="Arial" pitchFamily="34" charset="0"/>
                <a:cs typeface="Arial" pitchFamily="34" charset="0"/>
              </a:rPr>
              <a:t>Van de digitale inzage van het medisch dossier wordt gebruik gemaakt. De aansluiting op de </a:t>
            </a:r>
            <a:r>
              <a:rPr lang="nl-NL" sz="1300" dirty="0" err="1">
                <a:latin typeface="Arial" pitchFamily="34" charset="0"/>
                <a:cs typeface="Arial" pitchFamily="34" charset="0"/>
              </a:rPr>
              <a:t>PGO’s</a:t>
            </a:r>
            <a:r>
              <a:rPr lang="nl-NL" sz="1300" dirty="0">
                <a:latin typeface="Arial" pitchFamily="34" charset="0"/>
                <a:cs typeface="Arial" pitchFamily="34" charset="0"/>
              </a:rPr>
              <a:t> op het huisartsensysteem is pas vanaf begin 2022 gerealiseerd. In 2022 gaat hier voor huisartsen, assistentes en wijkbewoners verdere uitleg en informatie over komen. </a:t>
            </a:r>
          </a:p>
        </p:txBody>
      </p:sp>
      <p:sp>
        <p:nvSpPr>
          <p:cNvPr id="9" name="Rechthoek 8"/>
          <p:cNvSpPr/>
          <p:nvPr/>
        </p:nvSpPr>
        <p:spPr>
          <a:xfrm>
            <a:off x="659622" y="2857018"/>
            <a:ext cx="5109491" cy="354785"/>
          </a:xfrm>
          <a:prstGeom prst="rect">
            <a:avLst/>
          </a:prstGeom>
        </p:spPr>
        <p:txBody>
          <a:bodyPr wrap="none" lIns="107513" tIns="53757" rIns="107513" bIns="53757">
            <a:spAutoFit/>
          </a:bodyPr>
          <a:lstStyle/>
          <a:p>
            <a:r>
              <a:rPr lang="nl-NL" sz="1600" b="1" dirty="0">
                <a:solidFill>
                  <a:schemeClr val="accent1">
                    <a:lumMod val="75000"/>
                  </a:schemeClr>
                </a:solidFill>
                <a:latin typeface="Arial" pitchFamily="34" charset="0"/>
                <a:cs typeface="Arial" pitchFamily="34" charset="0"/>
              </a:rPr>
              <a:t>Patiënten aantallen aangesloten </a:t>
            </a:r>
            <a:r>
              <a:rPr lang="nl-NL" sz="1600" b="1" dirty="0" err="1">
                <a:solidFill>
                  <a:schemeClr val="accent1">
                    <a:lumMod val="75000"/>
                  </a:schemeClr>
                </a:solidFill>
                <a:latin typeface="Arial" pitchFamily="34" charset="0"/>
                <a:cs typeface="Arial" pitchFamily="34" charset="0"/>
              </a:rPr>
              <a:t>SGU</a:t>
            </a:r>
            <a:r>
              <a:rPr lang="nl-NL" sz="1600" b="1" dirty="0">
                <a:solidFill>
                  <a:schemeClr val="accent1">
                    <a:lumMod val="75000"/>
                  </a:schemeClr>
                </a:solidFill>
                <a:latin typeface="Arial" pitchFamily="34" charset="0"/>
                <a:cs typeface="Arial" pitchFamily="34" charset="0"/>
              </a:rPr>
              <a:t> organisaties</a:t>
            </a:r>
          </a:p>
        </p:txBody>
      </p:sp>
      <p:sp>
        <p:nvSpPr>
          <p:cNvPr id="3" name="Rechthoek 2">
            <a:extLst>
              <a:ext uri="{FF2B5EF4-FFF2-40B4-BE49-F238E27FC236}">
                <a16:creationId xmlns:a16="http://schemas.microsoft.com/office/drawing/2014/main" id="{6F1ED130-47D2-4103-BA37-E396C5E9A967}"/>
              </a:ext>
            </a:extLst>
          </p:cNvPr>
          <p:cNvSpPr/>
          <p:nvPr/>
        </p:nvSpPr>
        <p:spPr>
          <a:xfrm>
            <a:off x="749281" y="5631296"/>
            <a:ext cx="4650147" cy="1600438"/>
          </a:xfrm>
          <a:prstGeom prst="rect">
            <a:avLst/>
          </a:prstGeom>
        </p:spPr>
        <p:txBody>
          <a:bodyPr wrap="square">
            <a:spAutoFit/>
          </a:bodyPr>
          <a:lstStyle/>
          <a:p>
            <a:r>
              <a:rPr lang="nl-NL" sz="1400" b="1" dirty="0">
                <a:solidFill>
                  <a:schemeClr val="accent1">
                    <a:lumMod val="75000"/>
                  </a:schemeClr>
                </a:solidFill>
                <a:latin typeface="Arial" pitchFamily="34" charset="0"/>
                <a:cs typeface="Arial" pitchFamily="34" charset="0"/>
              </a:rPr>
              <a:t>Klanttevredenheid</a:t>
            </a:r>
          </a:p>
          <a:p>
            <a:r>
              <a:rPr lang="nl-NL" sz="1200" dirty="0">
                <a:latin typeface="Arial" pitchFamily="34" charset="0"/>
                <a:cs typeface="Arial" pitchFamily="34" charset="0"/>
              </a:rPr>
              <a:t>In 2021 hebben we van Qualiview direct gebruik gemaakt naast de digitale formulieren die patiënten. </a:t>
            </a:r>
          </a:p>
          <a:p>
            <a:r>
              <a:rPr lang="nl-NL" sz="1200" dirty="0">
                <a:latin typeface="Arial" pitchFamily="34" charset="0"/>
                <a:cs typeface="Arial" pitchFamily="34" charset="0"/>
              </a:rPr>
              <a:t>In alle centra hebben studenten patiënten geïnterviewd met de algemene vragen uit de patiënt tevredenheid enquête. </a:t>
            </a:r>
          </a:p>
          <a:p>
            <a:r>
              <a:rPr lang="nl-NL" sz="1200" dirty="0">
                <a:latin typeface="Arial" pitchFamily="34" charset="0"/>
                <a:cs typeface="Arial" pitchFamily="34" charset="0"/>
              </a:rPr>
              <a:t>Zowel bij de apotheek als bij de fysiotherapie worden er meer ingevulde enquête formulieren ontvangen. De resultaten hiervan zijn terug te zien in de jaarverslagen van de disciplines.</a:t>
            </a:r>
          </a:p>
        </p:txBody>
      </p:sp>
      <p:graphicFrame>
        <p:nvGraphicFramePr>
          <p:cNvPr id="4" name="Tabel 3">
            <a:extLst>
              <a:ext uri="{FF2B5EF4-FFF2-40B4-BE49-F238E27FC236}">
                <a16:creationId xmlns:a16="http://schemas.microsoft.com/office/drawing/2014/main" id="{73E7407A-F7A1-F2F2-1373-35FFBBAFF13A}"/>
              </a:ext>
            </a:extLst>
          </p:cNvPr>
          <p:cNvGraphicFramePr>
            <a:graphicFrameLocks noGrp="1"/>
          </p:cNvGraphicFramePr>
          <p:nvPr>
            <p:extLst>
              <p:ext uri="{D42A27DB-BD31-4B8C-83A1-F6EECF244321}">
                <p14:modId xmlns:p14="http://schemas.microsoft.com/office/powerpoint/2010/main" val="4156772391"/>
              </p:ext>
            </p:extLst>
          </p:nvPr>
        </p:nvGraphicFramePr>
        <p:xfrm>
          <a:off x="749281" y="3280795"/>
          <a:ext cx="4890278" cy="2159112"/>
        </p:xfrm>
        <a:graphic>
          <a:graphicData uri="http://schemas.openxmlformats.org/drawingml/2006/table">
            <a:tbl>
              <a:tblPr firstRow="1" firstCol="1" bandRow="1"/>
              <a:tblGrid>
                <a:gridCol w="1296583">
                  <a:extLst>
                    <a:ext uri="{9D8B030D-6E8A-4147-A177-3AD203B41FA5}">
                      <a16:colId xmlns:a16="http://schemas.microsoft.com/office/drawing/2014/main" val="150880345"/>
                    </a:ext>
                  </a:extLst>
                </a:gridCol>
                <a:gridCol w="860607">
                  <a:extLst>
                    <a:ext uri="{9D8B030D-6E8A-4147-A177-3AD203B41FA5}">
                      <a16:colId xmlns:a16="http://schemas.microsoft.com/office/drawing/2014/main" val="3583849997"/>
                    </a:ext>
                  </a:extLst>
                </a:gridCol>
                <a:gridCol w="808743">
                  <a:extLst>
                    <a:ext uri="{9D8B030D-6E8A-4147-A177-3AD203B41FA5}">
                      <a16:colId xmlns:a16="http://schemas.microsoft.com/office/drawing/2014/main" val="3616232555"/>
                    </a:ext>
                  </a:extLst>
                </a:gridCol>
                <a:gridCol w="1050232">
                  <a:extLst>
                    <a:ext uri="{9D8B030D-6E8A-4147-A177-3AD203B41FA5}">
                      <a16:colId xmlns:a16="http://schemas.microsoft.com/office/drawing/2014/main" val="797197315"/>
                    </a:ext>
                  </a:extLst>
                </a:gridCol>
                <a:gridCol w="874113">
                  <a:extLst>
                    <a:ext uri="{9D8B030D-6E8A-4147-A177-3AD203B41FA5}">
                      <a16:colId xmlns:a16="http://schemas.microsoft.com/office/drawing/2014/main" val="3739412859"/>
                    </a:ext>
                  </a:extLst>
                </a:gridCol>
              </a:tblGrid>
              <a:tr h="662557">
                <a:tc>
                  <a:txBody>
                    <a:bodyPr/>
                    <a:lstStyle/>
                    <a:p>
                      <a:pPr>
                        <a:lnSpc>
                          <a:spcPct val="115000"/>
                        </a:lnSpc>
                        <a:spcAft>
                          <a:spcPts val="800"/>
                        </a:spcAft>
                      </a:pPr>
                      <a:r>
                        <a:rPr lang="nl-NL" sz="1100" b="1" kern="12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Ingeschreven patiënten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nl-NL" sz="1100" b="1" kern="12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op naam huisarts</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0AD00"/>
                    </a:solidFill>
                  </a:tcPr>
                </a:tc>
                <a:tc>
                  <a:txBody>
                    <a:bodyPr/>
                    <a:lstStyle/>
                    <a:p>
                      <a:pPr>
                        <a:lnSpc>
                          <a:spcPct val="115000"/>
                        </a:lnSpc>
                        <a:spcAft>
                          <a:spcPts val="800"/>
                        </a:spcAft>
                      </a:pPr>
                      <a:r>
                        <a:rPr lang="nl-NL" sz="1100" b="1" kern="12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Totaal SGU</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0AD00"/>
                    </a:solidFill>
                  </a:tcPr>
                </a:tc>
                <a:tc>
                  <a:txBody>
                    <a:bodyPr/>
                    <a:lstStyle/>
                    <a:p>
                      <a:pPr>
                        <a:lnSpc>
                          <a:spcPct val="115000"/>
                        </a:lnSpc>
                        <a:spcAft>
                          <a:spcPts val="800"/>
                        </a:spcAft>
                      </a:pPr>
                      <a:r>
                        <a:rPr lang="nl-NL" sz="1100" b="1" kern="12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Lunetten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0AD00"/>
                    </a:solidFill>
                  </a:tcPr>
                </a:tc>
                <a:tc>
                  <a:txBody>
                    <a:bodyPr/>
                    <a:lstStyle/>
                    <a:p>
                      <a:pPr>
                        <a:lnSpc>
                          <a:spcPct val="115000"/>
                        </a:lnSpc>
                        <a:spcAft>
                          <a:spcPts val="800"/>
                        </a:spcAft>
                      </a:pPr>
                      <a:r>
                        <a:rPr lang="nl-NL" sz="1100" b="1" kern="12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Hoograven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0AD00"/>
                    </a:solidFill>
                  </a:tcPr>
                </a:tc>
                <a:tc>
                  <a:txBody>
                    <a:bodyPr/>
                    <a:lstStyle/>
                    <a:p>
                      <a:pPr>
                        <a:lnSpc>
                          <a:spcPct val="115000"/>
                        </a:lnSpc>
                        <a:spcAft>
                          <a:spcPts val="800"/>
                        </a:spcAft>
                      </a:pPr>
                      <a:r>
                        <a:rPr lang="nl-NL" sz="1100" b="1" kern="12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Het Zand</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0AD00"/>
                    </a:solidFill>
                  </a:tcPr>
                </a:tc>
                <a:extLst>
                  <a:ext uri="{0D108BD9-81ED-4DB2-BD59-A6C34878D82A}">
                    <a16:rowId xmlns:a16="http://schemas.microsoft.com/office/drawing/2014/main" val="373437621"/>
                  </a:ext>
                </a:extLst>
              </a:tr>
              <a:tr h="370233">
                <a:tc>
                  <a:txBody>
                    <a:bodyPr/>
                    <a:lstStyle/>
                    <a:p>
                      <a:pPr>
                        <a:lnSpc>
                          <a:spcPct val="115000"/>
                        </a:lnSpc>
                        <a:spcAft>
                          <a:spcPts val="800"/>
                        </a:spcAft>
                      </a:pPr>
                      <a:r>
                        <a:rPr lang="nl-NL" sz="1100" b="1" kern="12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31-12-2021</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0AD00"/>
                    </a:solidFill>
                  </a:tcPr>
                </a:tc>
                <a:tc>
                  <a:txBody>
                    <a:bodyPr/>
                    <a:lstStyle/>
                    <a:p>
                      <a:pPr algn="ctr">
                        <a:lnSpc>
                          <a:spcPct val="115000"/>
                        </a:lnSpc>
                        <a:spcAft>
                          <a:spcPts val="800"/>
                        </a:spcAft>
                      </a:pPr>
                      <a:r>
                        <a:rPr lang="nl-NL" sz="14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23.003</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9E3CB"/>
                    </a:solidFill>
                  </a:tcPr>
                </a:tc>
                <a:tc>
                  <a:txBody>
                    <a:bodyPr/>
                    <a:lstStyle/>
                    <a:p>
                      <a:pPr algn="ctr">
                        <a:lnSpc>
                          <a:spcPct val="115000"/>
                        </a:lnSpc>
                        <a:spcAft>
                          <a:spcPts val="800"/>
                        </a:spcAft>
                      </a:pPr>
                      <a:r>
                        <a:rPr lang="nl-NL" sz="14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8800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9E3CB"/>
                    </a:solidFill>
                  </a:tcPr>
                </a:tc>
                <a:tc>
                  <a:txBody>
                    <a:bodyPr/>
                    <a:lstStyle/>
                    <a:p>
                      <a:pPr algn="ctr">
                        <a:lnSpc>
                          <a:spcPct val="115000"/>
                        </a:lnSpc>
                        <a:spcAft>
                          <a:spcPts val="800"/>
                        </a:spcAft>
                      </a:pPr>
                      <a:r>
                        <a:rPr lang="nl-NL" sz="14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5189</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9E3CB"/>
                    </a:solidFill>
                  </a:tcPr>
                </a:tc>
                <a:tc>
                  <a:txBody>
                    <a:bodyPr/>
                    <a:lstStyle/>
                    <a:p>
                      <a:pPr algn="ctr">
                        <a:lnSpc>
                          <a:spcPct val="115000"/>
                        </a:lnSpc>
                        <a:spcAft>
                          <a:spcPts val="800"/>
                        </a:spcAft>
                      </a:pPr>
                      <a:r>
                        <a:rPr lang="nl-NL" sz="14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9014</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9E3CB"/>
                    </a:solidFill>
                  </a:tcPr>
                </a:tc>
                <a:extLst>
                  <a:ext uri="{0D108BD9-81ED-4DB2-BD59-A6C34878D82A}">
                    <a16:rowId xmlns:a16="http://schemas.microsoft.com/office/drawing/2014/main" val="2815910507"/>
                  </a:ext>
                </a:extLst>
              </a:tr>
              <a:tr h="370233">
                <a:tc>
                  <a:txBody>
                    <a:bodyPr/>
                    <a:lstStyle/>
                    <a:p>
                      <a:pPr>
                        <a:lnSpc>
                          <a:spcPct val="115000"/>
                        </a:lnSpc>
                        <a:spcAft>
                          <a:spcPts val="800"/>
                        </a:spcAft>
                      </a:pPr>
                      <a:r>
                        <a:rPr lang="nl-NL" sz="1100" b="1" kern="12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31-12-2020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0AD00"/>
                    </a:solidFill>
                  </a:tcPr>
                </a:tc>
                <a:tc>
                  <a:txBody>
                    <a:bodyPr/>
                    <a:lstStyle/>
                    <a:p>
                      <a:pPr algn="ctr">
                        <a:lnSpc>
                          <a:spcPct val="115000"/>
                        </a:lnSpc>
                        <a:spcAft>
                          <a:spcPts val="800"/>
                        </a:spcAft>
                      </a:pPr>
                      <a:r>
                        <a:rPr lang="nl-NL" sz="14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22.717</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9E3CB"/>
                    </a:solidFill>
                  </a:tcPr>
                </a:tc>
                <a:tc>
                  <a:txBody>
                    <a:bodyPr/>
                    <a:lstStyle/>
                    <a:p>
                      <a:pPr algn="ctr">
                        <a:lnSpc>
                          <a:spcPct val="115000"/>
                        </a:lnSpc>
                        <a:spcAft>
                          <a:spcPts val="800"/>
                        </a:spcAft>
                      </a:pPr>
                      <a:r>
                        <a:rPr lang="nl-NL" sz="14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8860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9E3CB"/>
                    </a:solidFill>
                  </a:tcPr>
                </a:tc>
                <a:tc>
                  <a:txBody>
                    <a:bodyPr/>
                    <a:lstStyle/>
                    <a:p>
                      <a:pPr algn="ctr">
                        <a:lnSpc>
                          <a:spcPct val="115000"/>
                        </a:lnSpc>
                        <a:spcAft>
                          <a:spcPts val="800"/>
                        </a:spcAft>
                      </a:pPr>
                      <a:r>
                        <a:rPr lang="nl-NL" sz="14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5177</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9E3CB"/>
                    </a:solidFill>
                  </a:tcPr>
                </a:tc>
                <a:tc>
                  <a:txBody>
                    <a:bodyPr/>
                    <a:lstStyle/>
                    <a:p>
                      <a:pPr algn="ctr">
                        <a:lnSpc>
                          <a:spcPct val="115000"/>
                        </a:lnSpc>
                        <a:spcAft>
                          <a:spcPts val="800"/>
                        </a:spcAft>
                      </a:pPr>
                      <a:r>
                        <a:rPr lang="nl-NL" sz="14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8680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9E3CB"/>
                    </a:solidFill>
                  </a:tcPr>
                </a:tc>
                <a:extLst>
                  <a:ext uri="{0D108BD9-81ED-4DB2-BD59-A6C34878D82A}">
                    <a16:rowId xmlns:a16="http://schemas.microsoft.com/office/drawing/2014/main" val="2947650797"/>
                  </a:ext>
                </a:extLst>
              </a:tr>
              <a:tr h="370233">
                <a:tc>
                  <a:txBody>
                    <a:bodyPr/>
                    <a:lstStyle/>
                    <a:p>
                      <a:pPr>
                        <a:lnSpc>
                          <a:spcPct val="115000"/>
                        </a:lnSpc>
                        <a:spcAft>
                          <a:spcPts val="800"/>
                        </a:spcAft>
                      </a:pPr>
                      <a:r>
                        <a:rPr lang="nl-NL" sz="1100" b="1" kern="12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31-12-2019</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0AD00"/>
                    </a:solidFill>
                  </a:tcPr>
                </a:tc>
                <a:tc>
                  <a:txBody>
                    <a:bodyPr/>
                    <a:lstStyle/>
                    <a:p>
                      <a:pPr algn="ctr">
                        <a:lnSpc>
                          <a:spcPct val="115000"/>
                        </a:lnSpc>
                        <a:spcAft>
                          <a:spcPts val="800"/>
                        </a:spcAft>
                      </a:pPr>
                      <a:r>
                        <a:rPr lang="nl-NL" sz="14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22,199</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9E3CB"/>
                    </a:solidFill>
                  </a:tcPr>
                </a:tc>
                <a:tc>
                  <a:txBody>
                    <a:bodyPr/>
                    <a:lstStyle/>
                    <a:p>
                      <a:pPr algn="ctr">
                        <a:lnSpc>
                          <a:spcPct val="115000"/>
                        </a:lnSpc>
                        <a:spcAft>
                          <a:spcPts val="800"/>
                        </a:spcAft>
                      </a:pPr>
                      <a:r>
                        <a:rPr lang="nl-NL" sz="14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8905</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9E3CB"/>
                    </a:solidFill>
                  </a:tcPr>
                </a:tc>
                <a:tc>
                  <a:txBody>
                    <a:bodyPr/>
                    <a:lstStyle/>
                    <a:p>
                      <a:pPr algn="ctr">
                        <a:lnSpc>
                          <a:spcPct val="115000"/>
                        </a:lnSpc>
                        <a:spcAft>
                          <a:spcPts val="800"/>
                        </a:spcAft>
                      </a:pPr>
                      <a:r>
                        <a:rPr lang="nl-NL" sz="14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5158</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9E3CB"/>
                    </a:solidFill>
                  </a:tcPr>
                </a:tc>
                <a:tc>
                  <a:txBody>
                    <a:bodyPr/>
                    <a:lstStyle/>
                    <a:p>
                      <a:pPr algn="ctr">
                        <a:lnSpc>
                          <a:spcPct val="115000"/>
                        </a:lnSpc>
                        <a:spcAft>
                          <a:spcPts val="800"/>
                        </a:spcAft>
                      </a:pPr>
                      <a:r>
                        <a:rPr lang="nl-NL" sz="14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8136</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9E3CB"/>
                    </a:solidFill>
                  </a:tcPr>
                </a:tc>
                <a:extLst>
                  <a:ext uri="{0D108BD9-81ED-4DB2-BD59-A6C34878D82A}">
                    <a16:rowId xmlns:a16="http://schemas.microsoft.com/office/drawing/2014/main" val="3923931306"/>
                  </a:ext>
                </a:extLst>
              </a:tr>
              <a:tr h="370233">
                <a:tc>
                  <a:txBody>
                    <a:bodyPr/>
                    <a:lstStyle/>
                    <a:p>
                      <a:pPr>
                        <a:lnSpc>
                          <a:spcPct val="115000"/>
                        </a:lnSpc>
                        <a:spcAft>
                          <a:spcPts val="800"/>
                        </a:spcAft>
                      </a:pPr>
                      <a:r>
                        <a:rPr lang="nl-NL" sz="1100" b="1" kern="12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31-12-2018</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0AD00"/>
                    </a:solidFill>
                  </a:tcPr>
                </a:tc>
                <a:tc>
                  <a:txBody>
                    <a:bodyPr/>
                    <a:lstStyle/>
                    <a:p>
                      <a:pPr algn="ctr">
                        <a:lnSpc>
                          <a:spcPct val="115000"/>
                        </a:lnSpc>
                        <a:spcAft>
                          <a:spcPts val="800"/>
                        </a:spcAft>
                      </a:pPr>
                      <a:r>
                        <a:rPr lang="nl-NL" sz="14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21.970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9E3CB"/>
                    </a:solidFill>
                  </a:tcPr>
                </a:tc>
                <a:tc>
                  <a:txBody>
                    <a:bodyPr/>
                    <a:lstStyle/>
                    <a:p>
                      <a:pPr algn="ctr">
                        <a:lnSpc>
                          <a:spcPct val="115000"/>
                        </a:lnSpc>
                        <a:spcAft>
                          <a:spcPts val="800"/>
                        </a:spcAft>
                      </a:pPr>
                      <a:r>
                        <a:rPr lang="nl-NL" sz="14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8924</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9E3CB"/>
                    </a:solidFill>
                  </a:tcPr>
                </a:tc>
                <a:tc>
                  <a:txBody>
                    <a:bodyPr/>
                    <a:lstStyle/>
                    <a:p>
                      <a:pPr algn="ctr">
                        <a:lnSpc>
                          <a:spcPct val="115000"/>
                        </a:lnSpc>
                        <a:spcAft>
                          <a:spcPts val="800"/>
                        </a:spcAft>
                      </a:pPr>
                      <a:r>
                        <a:rPr lang="nl-NL" sz="14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5226</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9E3CB"/>
                    </a:solidFill>
                  </a:tcPr>
                </a:tc>
                <a:tc>
                  <a:txBody>
                    <a:bodyPr/>
                    <a:lstStyle/>
                    <a:p>
                      <a:pPr algn="ctr">
                        <a:lnSpc>
                          <a:spcPct val="115000"/>
                        </a:lnSpc>
                        <a:spcAft>
                          <a:spcPts val="800"/>
                        </a:spcAft>
                      </a:pPr>
                      <a:r>
                        <a:rPr lang="nl-NL" sz="14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7820</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9E3CB"/>
                    </a:solidFill>
                  </a:tcPr>
                </a:tc>
                <a:extLst>
                  <a:ext uri="{0D108BD9-81ED-4DB2-BD59-A6C34878D82A}">
                    <a16:rowId xmlns:a16="http://schemas.microsoft.com/office/drawing/2014/main" val="3437858714"/>
                  </a:ext>
                </a:extLst>
              </a:tr>
            </a:tbl>
          </a:graphicData>
        </a:graphic>
      </p:graphicFrame>
      <p:graphicFrame>
        <p:nvGraphicFramePr>
          <p:cNvPr id="5" name="Tabel 4">
            <a:extLst>
              <a:ext uri="{FF2B5EF4-FFF2-40B4-BE49-F238E27FC236}">
                <a16:creationId xmlns:a16="http://schemas.microsoft.com/office/drawing/2014/main" id="{6BB6634E-F9F2-6471-7508-6A9FC2D998E7}"/>
              </a:ext>
            </a:extLst>
          </p:cNvPr>
          <p:cNvGraphicFramePr>
            <a:graphicFrameLocks noGrp="1"/>
          </p:cNvGraphicFramePr>
          <p:nvPr>
            <p:extLst>
              <p:ext uri="{D42A27DB-BD31-4B8C-83A1-F6EECF244321}">
                <p14:modId xmlns:p14="http://schemas.microsoft.com/office/powerpoint/2010/main" val="3673124110"/>
              </p:ext>
            </p:extLst>
          </p:nvPr>
        </p:nvGraphicFramePr>
        <p:xfrm>
          <a:off x="6075858" y="5238844"/>
          <a:ext cx="5748117" cy="3618865"/>
        </p:xfrm>
        <a:graphic>
          <a:graphicData uri="http://schemas.openxmlformats.org/drawingml/2006/table">
            <a:tbl>
              <a:tblPr firstRow="1" firstCol="1" bandRow="1"/>
              <a:tblGrid>
                <a:gridCol w="1231085">
                  <a:extLst>
                    <a:ext uri="{9D8B030D-6E8A-4147-A177-3AD203B41FA5}">
                      <a16:colId xmlns:a16="http://schemas.microsoft.com/office/drawing/2014/main" val="3747812700"/>
                    </a:ext>
                  </a:extLst>
                </a:gridCol>
                <a:gridCol w="367488">
                  <a:extLst>
                    <a:ext uri="{9D8B030D-6E8A-4147-A177-3AD203B41FA5}">
                      <a16:colId xmlns:a16="http://schemas.microsoft.com/office/drawing/2014/main" val="3773965894"/>
                    </a:ext>
                  </a:extLst>
                </a:gridCol>
                <a:gridCol w="336442">
                  <a:extLst>
                    <a:ext uri="{9D8B030D-6E8A-4147-A177-3AD203B41FA5}">
                      <a16:colId xmlns:a16="http://schemas.microsoft.com/office/drawing/2014/main" val="379808369"/>
                    </a:ext>
                  </a:extLst>
                </a:gridCol>
                <a:gridCol w="460627">
                  <a:extLst>
                    <a:ext uri="{9D8B030D-6E8A-4147-A177-3AD203B41FA5}">
                      <a16:colId xmlns:a16="http://schemas.microsoft.com/office/drawing/2014/main" val="3516107586"/>
                    </a:ext>
                  </a:extLst>
                </a:gridCol>
                <a:gridCol w="44450">
                  <a:extLst>
                    <a:ext uri="{9D8B030D-6E8A-4147-A177-3AD203B41FA5}">
                      <a16:colId xmlns:a16="http://schemas.microsoft.com/office/drawing/2014/main" val="3827920347"/>
                    </a:ext>
                  </a:extLst>
                </a:gridCol>
                <a:gridCol w="518918">
                  <a:extLst>
                    <a:ext uri="{9D8B030D-6E8A-4147-A177-3AD203B41FA5}">
                      <a16:colId xmlns:a16="http://schemas.microsoft.com/office/drawing/2014/main" val="1163053036"/>
                    </a:ext>
                  </a:extLst>
                </a:gridCol>
                <a:gridCol w="407405">
                  <a:extLst>
                    <a:ext uri="{9D8B030D-6E8A-4147-A177-3AD203B41FA5}">
                      <a16:colId xmlns:a16="http://schemas.microsoft.com/office/drawing/2014/main" val="812014026"/>
                    </a:ext>
                  </a:extLst>
                </a:gridCol>
                <a:gridCol w="609523">
                  <a:extLst>
                    <a:ext uri="{9D8B030D-6E8A-4147-A177-3AD203B41FA5}">
                      <a16:colId xmlns:a16="http://schemas.microsoft.com/office/drawing/2014/main" val="313626811"/>
                    </a:ext>
                  </a:extLst>
                </a:gridCol>
                <a:gridCol w="51322">
                  <a:extLst>
                    <a:ext uri="{9D8B030D-6E8A-4147-A177-3AD203B41FA5}">
                      <a16:colId xmlns:a16="http://schemas.microsoft.com/office/drawing/2014/main" val="2063967215"/>
                    </a:ext>
                  </a:extLst>
                </a:gridCol>
                <a:gridCol w="430848">
                  <a:extLst>
                    <a:ext uri="{9D8B030D-6E8A-4147-A177-3AD203B41FA5}">
                      <a16:colId xmlns:a16="http://schemas.microsoft.com/office/drawing/2014/main" val="4149363025"/>
                    </a:ext>
                  </a:extLst>
                </a:gridCol>
                <a:gridCol w="490406">
                  <a:extLst>
                    <a:ext uri="{9D8B030D-6E8A-4147-A177-3AD203B41FA5}">
                      <a16:colId xmlns:a16="http://schemas.microsoft.com/office/drawing/2014/main" val="341669223"/>
                    </a:ext>
                  </a:extLst>
                </a:gridCol>
                <a:gridCol w="799603">
                  <a:extLst>
                    <a:ext uri="{9D8B030D-6E8A-4147-A177-3AD203B41FA5}">
                      <a16:colId xmlns:a16="http://schemas.microsoft.com/office/drawing/2014/main" val="534526888"/>
                    </a:ext>
                  </a:extLst>
                </a:gridCol>
              </a:tblGrid>
              <a:tr h="330835">
                <a:tc>
                  <a:txBody>
                    <a:bodyPr/>
                    <a:lstStyle/>
                    <a:p>
                      <a:pPr>
                        <a:lnSpc>
                          <a:spcPct val="107000"/>
                        </a:lnSpc>
                        <a:spcAft>
                          <a:spcPts val="800"/>
                        </a:spcAft>
                      </a:pPr>
                      <a:r>
                        <a:rPr lang="nl-NL" sz="9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Gebruik patiënten portaal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0AD00"/>
                    </a:solidFill>
                  </a:tcPr>
                </a:tc>
                <a:tc>
                  <a:txBody>
                    <a:bodyPr/>
                    <a:lstStyle/>
                    <a:p>
                      <a:pPr>
                        <a:lnSpc>
                          <a:spcPct val="107000"/>
                        </a:lnSpc>
                        <a:spcAft>
                          <a:spcPts val="800"/>
                        </a:spcAft>
                      </a:pPr>
                      <a:r>
                        <a:rPr lang="nl-NL" sz="900" b="1">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C73F5"/>
                    </a:solidFill>
                  </a:tcPr>
                </a:tc>
                <a:tc>
                  <a:txBody>
                    <a:bodyPr/>
                    <a:lstStyle/>
                    <a:p>
                      <a:pPr>
                        <a:lnSpc>
                          <a:spcPct val="107000"/>
                        </a:lnSpc>
                        <a:spcAft>
                          <a:spcPts val="800"/>
                        </a:spcAft>
                      </a:pPr>
                      <a:r>
                        <a:rPr lang="nl-NL" sz="9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C73F5"/>
                    </a:solidFill>
                  </a:tcPr>
                </a:tc>
                <a:tc>
                  <a:txBody>
                    <a:bodyPr/>
                    <a:lstStyle/>
                    <a:p>
                      <a:pPr>
                        <a:lnSpc>
                          <a:spcPct val="107000"/>
                        </a:lnSpc>
                        <a:spcAft>
                          <a:spcPts val="800"/>
                        </a:spcAft>
                      </a:pPr>
                      <a:r>
                        <a:rPr lang="nl-NL" sz="9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LUN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C73F5"/>
                    </a:solidFill>
                  </a:tcPr>
                </a:tc>
                <a:tc>
                  <a:txBody>
                    <a:bodyPr/>
                    <a:lstStyle/>
                    <a:p>
                      <a:pPr>
                        <a:lnSpc>
                          <a:spcPct val="107000"/>
                        </a:lnSpc>
                        <a:spcAft>
                          <a:spcPts val="800"/>
                        </a:spcAft>
                      </a:pPr>
                      <a:r>
                        <a:rPr lang="nl-NL" sz="9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FC000"/>
                    </a:solidFill>
                  </a:tcPr>
                </a:tc>
                <a:tc>
                  <a:txBody>
                    <a:bodyPr/>
                    <a:lstStyle/>
                    <a:p>
                      <a:pPr>
                        <a:lnSpc>
                          <a:spcPct val="107000"/>
                        </a:lnSpc>
                        <a:spcAft>
                          <a:spcPts val="800"/>
                        </a:spcAft>
                      </a:pPr>
                      <a:r>
                        <a:rPr lang="nl-NL" sz="900" b="1">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8EAADB"/>
                    </a:solidFill>
                  </a:tcPr>
                </a:tc>
                <a:tc>
                  <a:txBody>
                    <a:bodyPr/>
                    <a:lstStyle/>
                    <a:p>
                      <a:pPr>
                        <a:lnSpc>
                          <a:spcPct val="107000"/>
                        </a:lnSpc>
                        <a:spcAft>
                          <a:spcPts val="800"/>
                        </a:spcAft>
                      </a:pPr>
                      <a:r>
                        <a:rPr lang="nl-NL" sz="9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8EAADB"/>
                    </a:solidFill>
                  </a:tcPr>
                </a:tc>
                <a:tc>
                  <a:txBody>
                    <a:bodyPr/>
                    <a:lstStyle/>
                    <a:p>
                      <a:pPr>
                        <a:lnSpc>
                          <a:spcPct val="107000"/>
                        </a:lnSpc>
                        <a:spcAft>
                          <a:spcPts val="800"/>
                        </a:spcAft>
                      </a:pPr>
                      <a:r>
                        <a:rPr lang="nl-NL" sz="9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HGR</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8EAADB"/>
                    </a:solidFill>
                  </a:tcPr>
                </a:tc>
                <a:tc>
                  <a:txBody>
                    <a:bodyPr/>
                    <a:lstStyle/>
                    <a:p>
                      <a:pPr>
                        <a:lnSpc>
                          <a:spcPct val="107000"/>
                        </a:lnSpc>
                        <a:spcAft>
                          <a:spcPts val="800"/>
                        </a:spcAft>
                      </a:pPr>
                      <a:r>
                        <a:rPr lang="nl-NL" sz="9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FC000"/>
                    </a:solidFill>
                  </a:tcPr>
                </a:tc>
                <a:tc>
                  <a:txBody>
                    <a:bodyPr/>
                    <a:lstStyle/>
                    <a:p>
                      <a:pPr>
                        <a:lnSpc>
                          <a:spcPct val="107000"/>
                        </a:lnSpc>
                        <a:spcAft>
                          <a:spcPts val="800"/>
                        </a:spcAft>
                      </a:pPr>
                      <a:r>
                        <a:rPr lang="nl-NL" sz="900" b="1">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2D050"/>
                    </a:solidFill>
                  </a:tcPr>
                </a:tc>
                <a:tc>
                  <a:txBody>
                    <a:bodyPr/>
                    <a:lstStyle/>
                    <a:p>
                      <a:pPr>
                        <a:lnSpc>
                          <a:spcPct val="107000"/>
                        </a:lnSpc>
                        <a:spcAft>
                          <a:spcPts val="800"/>
                        </a:spcAft>
                      </a:pPr>
                      <a:r>
                        <a:rPr lang="nl-NL" sz="9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2D050"/>
                    </a:solidFill>
                  </a:tcPr>
                </a:tc>
                <a:tc>
                  <a:txBody>
                    <a:bodyPr/>
                    <a:lstStyle/>
                    <a:p>
                      <a:pPr>
                        <a:lnSpc>
                          <a:spcPct val="107000"/>
                        </a:lnSpc>
                        <a:spcAft>
                          <a:spcPts val="800"/>
                        </a:spcAft>
                      </a:pPr>
                      <a:r>
                        <a:rPr lang="nl-NL" sz="9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Het Zand</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2D050"/>
                    </a:solidFill>
                  </a:tcPr>
                </a:tc>
                <a:extLst>
                  <a:ext uri="{0D108BD9-81ED-4DB2-BD59-A6C34878D82A}">
                    <a16:rowId xmlns:a16="http://schemas.microsoft.com/office/drawing/2014/main" val="122110633"/>
                  </a:ext>
                </a:extLst>
              </a:tr>
              <a:tr h="161925">
                <a:tc>
                  <a:txBody>
                    <a:bodyPr/>
                    <a:lstStyle/>
                    <a:p>
                      <a:pPr>
                        <a:lnSpc>
                          <a:spcPct val="107000"/>
                        </a:lnSpc>
                        <a:spcAft>
                          <a:spcPts val="800"/>
                        </a:spcAft>
                      </a:pPr>
                      <a:r>
                        <a:rPr lang="nl-NL" sz="9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0AD00"/>
                    </a:solidFill>
                  </a:tcPr>
                </a:tc>
                <a:tc>
                  <a:txBody>
                    <a:bodyPr/>
                    <a:lstStyle/>
                    <a:p>
                      <a:pPr>
                        <a:lnSpc>
                          <a:spcPct val="107000"/>
                        </a:lnSpc>
                        <a:spcAft>
                          <a:spcPts val="800"/>
                        </a:spcAft>
                      </a:pPr>
                      <a:r>
                        <a:rPr lang="nl-NL" sz="9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2021</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C73F5"/>
                    </a:solidFill>
                  </a:tcPr>
                </a:tc>
                <a:tc>
                  <a:txBody>
                    <a:bodyPr/>
                    <a:lstStyle/>
                    <a:p>
                      <a:pPr>
                        <a:lnSpc>
                          <a:spcPct val="107000"/>
                        </a:lnSpc>
                        <a:spcAft>
                          <a:spcPts val="800"/>
                        </a:spcAft>
                      </a:pPr>
                      <a:r>
                        <a:rPr lang="nl-NL" sz="9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2020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C73F5"/>
                    </a:solidFill>
                  </a:tcPr>
                </a:tc>
                <a:tc>
                  <a:txBody>
                    <a:bodyPr/>
                    <a:lstStyle/>
                    <a:p>
                      <a:pPr>
                        <a:lnSpc>
                          <a:spcPct val="107000"/>
                        </a:lnSpc>
                        <a:spcAft>
                          <a:spcPts val="800"/>
                        </a:spcAft>
                      </a:pPr>
                      <a:r>
                        <a:rPr lang="nl-NL" sz="9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2019</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C73F5"/>
                    </a:solidFill>
                  </a:tcPr>
                </a:tc>
                <a:tc>
                  <a:txBody>
                    <a:bodyPr/>
                    <a:lstStyle/>
                    <a:p>
                      <a:pPr>
                        <a:lnSpc>
                          <a:spcPct val="107000"/>
                        </a:lnSpc>
                        <a:spcAft>
                          <a:spcPts val="800"/>
                        </a:spcAft>
                      </a:pPr>
                      <a:r>
                        <a:rPr lang="nl-NL" sz="9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FC000"/>
                    </a:solidFill>
                  </a:tcPr>
                </a:tc>
                <a:tc>
                  <a:txBody>
                    <a:bodyPr/>
                    <a:lstStyle/>
                    <a:p>
                      <a:pPr>
                        <a:lnSpc>
                          <a:spcPct val="107000"/>
                        </a:lnSpc>
                        <a:spcAft>
                          <a:spcPts val="800"/>
                        </a:spcAft>
                      </a:pPr>
                      <a:r>
                        <a:rPr lang="nl-NL" sz="9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2021</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8EAADB"/>
                    </a:solidFill>
                  </a:tcPr>
                </a:tc>
                <a:tc>
                  <a:txBody>
                    <a:bodyPr/>
                    <a:lstStyle/>
                    <a:p>
                      <a:pPr>
                        <a:lnSpc>
                          <a:spcPct val="107000"/>
                        </a:lnSpc>
                        <a:spcAft>
                          <a:spcPts val="800"/>
                        </a:spcAft>
                      </a:pPr>
                      <a:r>
                        <a:rPr lang="nl-NL" sz="9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2020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8EAADB"/>
                    </a:solidFill>
                  </a:tcPr>
                </a:tc>
                <a:tc>
                  <a:txBody>
                    <a:bodyPr/>
                    <a:lstStyle/>
                    <a:p>
                      <a:pPr>
                        <a:lnSpc>
                          <a:spcPct val="107000"/>
                        </a:lnSpc>
                        <a:spcAft>
                          <a:spcPts val="800"/>
                        </a:spcAft>
                      </a:pPr>
                      <a:r>
                        <a:rPr lang="nl-NL" sz="9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2019</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8EAADB"/>
                    </a:solidFill>
                  </a:tcPr>
                </a:tc>
                <a:tc>
                  <a:txBody>
                    <a:bodyPr/>
                    <a:lstStyle/>
                    <a:p>
                      <a:pPr>
                        <a:lnSpc>
                          <a:spcPct val="107000"/>
                        </a:lnSpc>
                        <a:spcAft>
                          <a:spcPts val="800"/>
                        </a:spcAft>
                      </a:pPr>
                      <a:r>
                        <a:rPr lang="nl-NL" sz="9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FC000"/>
                    </a:solidFill>
                  </a:tcPr>
                </a:tc>
                <a:tc>
                  <a:txBody>
                    <a:bodyPr/>
                    <a:lstStyle/>
                    <a:p>
                      <a:pPr>
                        <a:lnSpc>
                          <a:spcPct val="107000"/>
                        </a:lnSpc>
                        <a:spcAft>
                          <a:spcPts val="800"/>
                        </a:spcAft>
                      </a:pPr>
                      <a:r>
                        <a:rPr lang="nl-NL" sz="9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2021</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2D050"/>
                    </a:solidFill>
                  </a:tcPr>
                </a:tc>
                <a:tc>
                  <a:txBody>
                    <a:bodyPr/>
                    <a:lstStyle/>
                    <a:p>
                      <a:pPr>
                        <a:lnSpc>
                          <a:spcPct val="107000"/>
                        </a:lnSpc>
                        <a:spcAft>
                          <a:spcPts val="800"/>
                        </a:spcAft>
                      </a:pPr>
                      <a:r>
                        <a:rPr lang="nl-NL" sz="9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2020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2D050"/>
                    </a:solidFill>
                  </a:tcPr>
                </a:tc>
                <a:tc>
                  <a:txBody>
                    <a:bodyPr/>
                    <a:lstStyle/>
                    <a:p>
                      <a:pPr>
                        <a:lnSpc>
                          <a:spcPct val="107000"/>
                        </a:lnSpc>
                        <a:spcAft>
                          <a:spcPts val="800"/>
                        </a:spcAft>
                      </a:pPr>
                      <a:r>
                        <a:rPr lang="nl-NL" sz="9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2019</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2D050"/>
                    </a:solidFill>
                  </a:tcPr>
                </a:tc>
                <a:extLst>
                  <a:ext uri="{0D108BD9-81ED-4DB2-BD59-A6C34878D82A}">
                    <a16:rowId xmlns:a16="http://schemas.microsoft.com/office/drawing/2014/main" val="3457374173"/>
                  </a:ext>
                </a:extLst>
              </a:tr>
              <a:tr h="306705">
                <a:tc>
                  <a:txBody>
                    <a:bodyPr/>
                    <a:lstStyle/>
                    <a:p>
                      <a:pPr>
                        <a:lnSpc>
                          <a:spcPct val="107000"/>
                        </a:lnSpc>
                        <a:spcAft>
                          <a:spcPts val="800"/>
                        </a:spcAft>
                      </a:pPr>
                      <a:r>
                        <a:rPr lang="nl-NL" sz="9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Aangemelde gebruikers</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AD00"/>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5014</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3860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3442</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2753</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2024</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1829</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3663</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1338</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1272</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extLst>
                  <a:ext uri="{0D108BD9-81ED-4DB2-BD59-A6C34878D82A}">
                    <a16:rowId xmlns:a16="http://schemas.microsoft.com/office/drawing/2014/main" val="4124428635"/>
                  </a:ext>
                </a:extLst>
              </a:tr>
              <a:tr h="306705">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Aantal actieve gebruikers</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AD00"/>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1922</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2155</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1992</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835</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974</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907</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1551</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1135</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1072</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extLst>
                  <a:ext uri="{0D108BD9-81ED-4DB2-BD59-A6C34878D82A}">
                    <a16:rowId xmlns:a16="http://schemas.microsoft.com/office/drawing/2014/main" val="909146539"/>
                  </a:ext>
                </a:extLst>
              </a:tr>
              <a:tr h="459105">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Actieve gebruikers met app</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AD00"/>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245</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178</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105</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81</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265</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156</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extLst>
                  <a:ext uri="{0D108BD9-81ED-4DB2-BD59-A6C34878D82A}">
                    <a16:rowId xmlns:a16="http://schemas.microsoft.com/office/drawing/2014/main" val="2153997974"/>
                  </a:ext>
                </a:extLst>
              </a:tr>
              <a:tr h="320040">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Nieuwe aanmeldingen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AD00"/>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763</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721</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52</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417</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355</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35</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817</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381</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375</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extLst>
                  <a:ext uri="{0D108BD9-81ED-4DB2-BD59-A6C34878D82A}">
                    <a16:rowId xmlns:a16="http://schemas.microsoft.com/office/drawing/2014/main" val="734891634"/>
                  </a:ext>
                </a:extLst>
              </a:tr>
              <a:tr h="366395">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Totaal aantal login’s</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AD00"/>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16249</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12569</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10574</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5609</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4695</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3857</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10666</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6143</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5664</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extLst>
                  <a:ext uri="{0D108BD9-81ED-4DB2-BD59-A6C34878D82A}">
                    <a16:rowId xmlns:a16="http://schemas.microsoft.com/office/drawing/2014/main" val="592446094"/>
                  </a:ext>
                </a:extLst>
              </a:tr>
              <a:tr h="306705">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Recept herhalingen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AD00"/>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2744</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2440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2567</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924</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761</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577</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2202</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1661</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1493</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extLst>
                  <a:ext uri="{0D108BD9-81ED-4DB2-BD59-A6C34878D82A}">
                    <a16:rowId xmlns:a16="http://schemas.microsoft.com/office/drawing/2014/main" val="824507080"/>
                  </a:ext>
                </a:extLst>
              </a:tr>
              <a:tr h="459105">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Afspraken (is maart 2020 uitgezet)</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AD00"/>
                    </a:solidFill>
                  </a:tcPr>
                </a:tc>
                <a:tc>
                  <a:txBody>
                    <a:bodyPr/>
                    <a:lstStyle/>
                    <a:p>
                      <a:pPr>
                        <a:lnSpc>
                          <a:spcPct val="107000"/>
                        </a:lnSpc>
                        <a:spcAft>
                          <a:spcPts val="800"/>
                        </a:spcAft>
                      </a:pPr>
                      <a:r>
                        <a:rPr lang="nl-NL" sz="900">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341</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1533</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nSpc>
                          <a:spcPct val="107000"/>
                        </a:lnSpc>
                        <a:spcAft>
                          <a:spcPts val="800"/>
                        </a:spcAft>
                      </a:pPr>
                      <a:r>
                        <a:rPr lang="nl-NL" sz="900">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221</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620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nSpc>
                          <a:spcPct val="107000"/>
                        </a:lnSpc>
                        <a:spcAft>
                          <a:spcPts val="800"/>
                        </a:spcAft>
                      </a:pPr>
                      <a:r>
                        <a:rPr lang="nl-NL" sz="900">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181</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805</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F1E7"/>
                    </a:solidFill>
                  </a:tcPr>
                </a:tc>
                <a:extLst>
                  <a:ext uri="{0D108BD9-81ED-4DB2-BD59-A6C34878D82A}">
                    <a16:rowId xmlns:a16="http://schemas.microsoft.com/office/drawing/2014/main" val="3054557775"/>
                  </a:ext>
                </a:extLst>
              </a:tr>
              <a:tr h="294640">
                <a:tc>
                  <a:txBody>
                    <a:bodyPr/>
                    <a:lstStyle/>
                    <a:p>
                      <a:pPr>
                        <a:lnSpc>
                          <a:spcPct val="107000"/>
                        </a:lnSpc>
                        <a:spcAft>
                          <a:spcPts val="800"/>
                        </a:spcAft>
                      </a:pPr>
                      <a:r>
                        <a:rPr lang="nl-NL" sz="9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E-consult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AD00"/>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2140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1595</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854</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470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351</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149</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1057</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528</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357</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extLst>
                  <a:ext uri="{0D108BD9-81ED-4DB2-BD59-A6C34878D82A}">
                    <a16:rowId xmlns:a16="http://schemas.microsoft.com/office/drawing/2014/main" val="3043145238"/>
                  </a:ext>
                </a:extLst>
              </a:tr>
              <a:tr h="306705">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Dossier opgehaald (unieke gebruikers)</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AD00"/>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1417</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1687</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669</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815</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1155</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846</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tc>
                  <a:txBody>
                    <a:bodyPr/>
                    <a:lstStyle/>
                    <a:p>
                      <a:pPr>
                        <a:lnSpc>
                          <a:spcPct val="107000"/>
                        </a:lnSpc>
                        <a:spcAft>
                          <a:spcPts val="800"/>
                        </a:spcAft>
                      </a:pPr>
                      <a:r>
                        <a:rPr lang="nl-NL" sz="9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3CB"/>
                    </a:solidFill>
                  </a:tcPr>
                </a:tc>
                <a:extLst>
                  <a:ext uri="{0D108BD9-81ED-4DB2-BD59-A6C34878D82A}">
                    <a16:rowId xmlns:a16="http://schemas.microsoft.com/office/drawing/2014/main" val="292579969"/>
                  </a:ext>
                </a:extLst>
              </a:tr>
            </a:tbl>
          </a:graphicData>
        </a:graphic>
      </p:graphicFrame>
      <p:graphicFrame>
        <p:nvGraphicFramePr>
          <p:cNvPr id="8" name="Tabel 7">
            <a:extLst>
              <a:ext uri="{FF2B5EF4-FFF2-40B4-BE49-F238E27FC236}">
                <a16:creationId xmlns:a16="http://schemas.microsoft.com/office/drawing/2014/main" id="{EB5FD3F9-7614-FB46-5367-E172CF6322F4}"/>
              </a:ext>
            </a:extLst>
          </p:cNvPr>
          <p:cNvGraphicFramePr>
            <a:graphicFrameLocks noGrp="1"/>
          </p:cNvGraphicFramePr>
          <p:nvPr>
            <p:extLst>
              <p:ext uri="{D42A27DB-BD31-4B8C-83A1-F6EECF244321}">
                <p14:modId xmlns:p14="http://schemas.microsoft.com/office/powerpoint/2010/main" val="2468301808"/>
              </p:ext>
            </p:extLst>
          </p:nvPr>
        </p:nvGraphicFramePr>
        <p:xfrm>
          <a:off x="749281" y="7388269"/>
          <a:ext cx="4736465" cy="1141222"/>
        </p:xfrm>
        <a:graphic>
          <a:graphicData uri="http://schemas.openxmlformats.org/drawingml/2006/table">
            <a:tbl>
              <a:tblPr firstRow="1" firstCol="1" bandRow="1"/>
              <a:tblGrid>
                <a:gridCol w="1524000">
                  <a:extLst>
                    <a:ext uri="{9D8B030D-6E8A-4147-A177-3AD203B41FA5}">
                      <a16:colId xmlns:a16="http://schemas.microsoft.com/office/drawing/2014/main" val="1532515260"/>
                    </a:ext>
                  </a:extLst>
                </a:gridCol>
                <a:gridCol w="950595">
                  <a:extLst>
                    <a:ext uri="{9D8B030D-6E8A-4147-A177-3AD203B41FA5}">
                      <a16:colId xmlns:a16="http://schemas.microsoft.com/office/drawing/2014/main" val="2144326019"/>
                    </a:ext>
                  </a:extLst>
                </a:gridCol>
                <a:gridCol w="1234440">
                  <a:extLst>
                    <a:ext uri="{9D8B030D-6E8A-4147-A177-3AD203B41FA5}">
                      <a16:colId xmlns:a16="http://schemas.microsoft.com/office/drawing/2014/main" val="736327716"/>
                    </a:ext>
                  </a:extLst>
                </a:gridCol>
                <a:gridCol w="1027430">
                  <a:extLst>
                    <a:ext uri="{9D8B030D-6E8A-4147-A177-3AD203B41FA5}">
                      <a16:colId xmlns:a16="http://schemas.microsoft.com/office/drawing/2014/main" val="964587093"/>
                    </a:ext>
                  </a:extLst>
                </a:gridCol>
              </a:tblGrid>
              <a:tr h="433705">
                <a:tc>
                  <a:txBody>
                    <a:bodyPr/>
                    <a:lstStyle/>
                    <a:p>
                      <a:pPr>
                        <a:lnSpc>
                          <a:spcPct val="115000"/>
                        </a:lnSpc>
                        <a:spcAft>
                          <a:spcPts val="800"/>
                        </a:spcAft>
                      </a:pPr>
                      <a:r>
                        <a:rPr lang="nl-NL" sz="10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Netto promotor score </a:t>
                      </a: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nl-NL" sz="10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Patiënten enquête</a:t>
                      </a: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0AD00"/>
                    </a:solidFill>
                  </a:tcPr>
                </a:tc>
                <a:tc>
                  <a:txBody>
                    <a:bodyPr/>
                    <a:lstStyle/>
                    <a:p>
                      <a:pPr>
                        <a:lnSpc>
                          <a:spcPct val="115000"/>
                        </a:lnSpc>
                        <a:spcAft>
                          <a:spcPts val="800"/>
                        </a:spcAft>
                      </a:pPr>
                      <a:r>
                        <a:rPr lang="nl-NL" sz="1100" b="1" kern="12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Lunetten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0AD00"/>
                    </a:solidFill>
                  </a:tcPr>
                </a:tc>
                <a:tc>
                  <a:txBody>
                    <a:bodyPr/>
                    <a:lstStyle/>
                    <a:p>
                      <a:pPr>
                        <a:lnSpc>
                          <a:spcPct val="115000"/>
                        </a:lnSpc>
                        <a:spcAft>
                          <a:spcPts val="800"/>
                        </a:spcAft>
                      </a:pPr>
                      <a:r>
                        <a:rPr lang="nl-NL" sz="1100" b="1" kern="12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Hoograven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0AD00"/>
                    </a:solidFill>
                  </a:tcPr>
                </a:tc>
                <a:tc>
                  <a:txBody>
                    <a:bodyPr/>
                    <a:lstStyle/>
                    <a:p>
                      <a:pPr>
                        <a:lnSpc>
                          <a:spcPct val="115000"/>
                        </a:lnSpc>
                        <a:spcAft>
                          <a:spcPts val="800"/>
                        </a:spcAft>
                      </a:pPr>
                      <a:r>
                        <a:rPr lang="nl-NL" sz="1100" b="1" kern="12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Het Zand</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0AD00"/>
                    </a:solidFill>
                  </a:tcPr>
                </a:tc>
                <a:extLst>
                  <a:ext uri="{0D108BD9-81ED-4DB2-BD59-A6C34878D82A}">
                    <a16:rowId xmlns:a16="http://schemas.microsoft.com/office/drawing/2014/main" val="3405041980"/>
                  </a:ext>
                </a:extLst>
              </a:tr>
              <a:tr h="306705">
                <a:tc>
                  <a:txBody>
                    <a:bodyPr/>
                    <a:lstStyle/>
                    <a:p>
                      <a:pPr>
                        <a:lnSpc>
                          <a:spcPct val="115000"/>
                        </a:lnSpc>
                        <a:spcAft>
                          <a:spcPts val="800"/>
                        </a:spcAft>
                      </a:pPr>
                      <a:r>
                        <a:rPr lang="nl-NL" sz="1100" b="1" kern="12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2021</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0AD00"/>
                    </a:solidFill>
                  </a:tcPr>
                </a:tc>
                <a:tc>
                  <a:txBody>
                    <a:bodyPr/>
                    <a:lstStyle/>
                    <a:p>
                      <a:pPr algn="ctr">
                        <a:lnSpc>
                          <a:spcPct val="115000"/>
                        </a:lnSpc>
                        <a:spcAft>
                          <a:spcPts val="800"/>
                        </a:spcAft>
                      </a:pPr>
                      <a:r>
                        <a:rPr lang="nl-NL" sz="14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8,2</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9E3CB"/>
                    </a:solidFill>
                  </a:tcPr>
                </a:tc>
                <a:tc>
                  <a:txBody>
                    <a:bodyPr/>
                    <a:lstStyle/>
                    <a:p>
                      <a:pPr algn="ctr">
                        <a:lnSpc>
                          <a:spcPct val="115000"/>
                        </a:lnSpc>
                        <a:spcAft>
                          <a:spcPts val="800"/>
                        </a:spcAft>
                      </a:pPr>
                      <a:r>
                        <a:rPr lang="nl-NL" sz="14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8,1</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9E3CB"/>
                    </a:solidFill>
                  </a:tcPr>
                </a:tc>
                <a:tc>
                  <a:txBody>
                    <a:bodyPr/>
                    <a:lstStyle/>
                    <a:p>
                      <a:pPr algn="ctr">
                        <a:lnSpc>
                          <a:spcPct val="115000"/>
                        </a:lnSpc>
                        <a:spcAft>
                          <a:spcPts val="800"/>
                        </a:spcAft>
                      </a:pPr>
                      <a:r>
                        <a:rPr lang="nl-NL" sz="14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8,6</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9E3CB"/>
                    </a:solidFill>
                  </a:tcPr>
                </a:tc>
                <a:extLst>
                  <a:ext uri="{0D108BD9-81ED-4DB2-BD59-A6C34878D82A}">
                    <a16:rowId xmlns:a16="http://schemas.microsoft.com/office/drawing/2014/main" val="3586077392"/>
                  </a:ext>
                </a:extLst>
              </a:tr>
              <a:tr h="384175">
                <a:tc>
                  <a:txBody>
                    <a:bodyPr/>
                    <a:lstStyle/>
                    <a:p>
                      <a:pPr>
                        <a:lnSpc>
                          <a:spcPct val="115000"/>
                        </a:lnSpc>
                        <a:spcAft>
                          <a:spcPts val="800"/>
                        </a:spcAft>
                      </a:pPr>
                      <a:r>
                        <a:rPr lang="nl-NL" sz="1100" b="1" kern="12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Aantal respondenten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0AD00"/>
                    </a:solidFill>
                  </a:tcPr>
                </a:tc>
                <a:tc>
                  <a:txBody>
                    <a:bodyPr/>
                    <a:lstStyle/>
                    <a:p>
                      <a:pPr algn="ctr">
                        <a:lnSpc>
                          <a:spcPct val="115000"/>
                        </a:lnSpc>
                        <a:spcAft>
                          <a:spcPts val="800"/>
                        </a:spcAft>
                      </a:pPr>
                      <a:r>
                        <a:rPr lang="nl-NL" sz="14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146</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9E3CB"/>
                    </a:solidFill>
                  </a:tcPr>
                </a:tc>
                <a:tc>
                  <a:txBody>
                    <a:bodyPr/>
                    <a:lstStyle/>
                    <a:p>
                      <a:pPr algn="ctr">
                        <a:lnSpc>
                          <a:spcPct val="115000"/>
                        </a:lnSpc>
                        <a:spcAft>
                          <a:spcPts val="800"/>
                        </a:spcAft>
                      </a:pPr>
                      <a:r>
                        <a:rPr lang="nl-NL" sz="14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111</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9E3CB"/>
                    </a:solidFill>
                  </a:tcPr>
                </a:tc>
                <a:tc>
                  <a:txBody>
                    <a:bodyPr/>
                    <a:lstStyle/>
                    <a:p>
                      <a:pPr algn="ctr">
                        <a:lnSpc>
                          <a:spcPct val="115000"/>
                        </a:lnSpc>
                        <a:spcAft>
                          <a:spcPts val="800"/>
                        </a:spcAft>
                      </a:pPr>
                      <a:r>
                        <a:rPr lang="nl-NL" sz="14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223</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1755" marR="7175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9E3CB"/>
                    </a:solidFill>
                  </a:tcPr>
                </a:tc>
                <a:extLst>
                  <a:ext uri="{0D108BD9-81ED-4DB2-BD59-A6C34878D82A}">
                    <a16:rowId xmlns:a16="http://schemas.microsoft.com/office/drawing/2014/main" val="3677366840"/>
                  </a:ext>
                </a:extLst>
              </a:tr>
            </a:tbl>
          </a:graphicData>
        </a:graphic>
      </p:graphicFrame>
    </p:spTree>
    <p:extLst>
      <p:ext uri="{BB962C8B-B14F-4D97-AF65-F5344CB8AC3E}">
        <p14:creationId xmlns:p14="http://schemas.microsoft.com/office/powerpoint/2010/main" val="3584376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7264400" y="455780"/>
            <a:ext cx="5048470" cy="8203088"/>
          </a:xfrm>
          <a:prstGeom prst="rect">
            <a:avLst/>
          </a:prstGeom>
        </p:spPr>
        <p:txBody>
          <a:bodyPr wrap="square" lIns="107513" tIns="53757" rIns="107513" bIns="53757">
            <a:spAutoFit/>
          </a:bodyPr>
          <a:lstStyle/>
          <a:p>
            <a:pPr lvl="0"/>
            <a:r>
              <a:rPr lang="nl-NL" sz="1600" b="1" dirty="0">
                <a:solidFill>
                  <a:srgbClr val="F0AD00">
                    <a:lumMod val="75000"/>
                  </a:srgbClr>
                </a:solidFill>
                <a:latin typeface="Arial" pitchFamily="34" charset="0"/>
                <a:cs typeface="Arial" pitchFamily="34" charset="0"/>
              </a:rPr>
              <a:t>Extern</a:t>
            </a:r>
          </a:p>
          <a:p>
            <a:pPr lvl="0"/>
            <a:endParaRPr lang="nl-NL" sz="1300" dirty="0">
              <a:solidFill>
                <a:prstClr val="black"/>
              </a:solidFill>
              <a:latin typeface="Arial" pitchFamily="34" charset="0"/>
              <a:cs typeface="Arial" pitchFamily="34" charset="0"/>
            </a:endParaRPr>
          </a:p>
          <a:p>
            <a:pPr lvl="0"/>
            <a:r>
              <a:rPr lang="nl-NL" sz="1600" b="1" dirty="0">
                <a:solidFill>
                  <a:srgbClr val="F0AD00">
                    <a:lumMod val="75000"/>
                  </a:srgbClr>
                </a:solidFill>
                <a:latin typeface="Arial" pitchFamily="34" charset="0"/>
                <a:cs typeface="Arial" pitchFamily="34" charset="0"/>
              </a:rPr>
              <a:t>Resultaten acties: </a:t>
            </a:r>
            <a:r>
              <a:rPr lang="nl-NL" sz="1600" dirty="0">
                <a:solidFill>
                  <a:prstClr val="black"/>
                </a:solidFill>
                <a:latin typeface="Arial" pitchFamily="34" charset="0"/>
                <a:cs typeface="Arial" pitchFamily="34" charset="0"/>
              </a:rPr>
              <a:t> </a:t>
            </a:r>
          </a:p>
          <a:p>
            <a:pPr lvl="0"/>
            <a:endParaRPr lang="nl-NL" sz="1300" dirty="0">
              <a:solidFill>
                <a:prstClr val="black"/>
              </a:solidFill>
              <a:latin typeface="Arial" pitchFamily="34" charset="0"/>
              <a:cs typeface="Arial" pitchFamily="34" charset="0"/>
            </a:endParaRPr>
          </a:p>
          <a:p>
            <a:pPr lvl="0"/>
            <a:r>
              <a:rPr lang="nl-NL" sz="1300" dirty="0">
                <a:solidFill>
                  <a:schemeClr val="accent1">
                    <a:lumMod val="75000"/>
                  </a:schemeClr>
                </a:solidFill>
                <a:latin typeface="Arial" pitchFamily="34" charset="0"/>
                <a:cs typeface="Arial" pitchFamily="34" charset="0"/>
              </a:rPr>
              <a:t>Wijkgezondheidzorg krijgt vorm in samenhang met partners.</a:t>
            </a:r>
          </a:p>
          <a:p>
            <a:pPr lvl="0"/>
            <a:r>
              <a:rPr lang="nl-NL" sz="1300" dirty="0">
                <a:latin typeface="Arial" pitchFamily="34" charset="0"/>
                <a:cs typeface="Arial" pitchFamily="34" charset="0"/>
              </a:rPr>
              <a:t>In de wijk Utrecht zuid is er steeds meer samenwerking met de partners in de wijk in het samenwerkingsverband UZES. Zowel op organisatie niveau als praktisch wordt gedeeld en opgepakt. </a:t>
            </a:r>
          </a:p>
          <a:p>
            <a:pPr lvl="0"/>
            <a:r>
              <a:rPr lang="nl-NL" sz="1300" dirty="0">
                <a:latin typeface="Arial" pitchFamily="34" charset="0"/>
                <a:cs typeface="Arial" pitchFamily="34" charset="0"/>
              </a:rPr>
              <a:t>De contacten met de gemeente op wijkniveau lopen goed. Het afgelopen jaar is 4x een organisatie overleg met gemeente en andere zorg verlenende organisaties in de wijk geweest. Hier is uit o.a. uit voortgekomen de inloop vaccinatie locatie op de </a:t>
            </a:r>
            <a:r>
              <a:rPr lang="nl-NL" sz="1300" dirty="0" err="1">
                <a:latin typeface="Arial" pitchFamily="34" charset="0"/>
                <a:cs typeface="Arial" pitchFamily="34" charset="0"/>
              </a:rPr>
              <a:t>Goylaan</a:t>
            </a:r>
            <a:r>
              <a:rPr lang="nl-NL" sz="1300" dirty="0">
                <a:latin typeface="Arial" pitchFamily="34" charset="0"/>
                <a:cs typeface="Arial" pitchFamily="34" charset="0"/>
              </a:rPr>
              <a:t>.</a:t>
            </a:r>
          </a:p>
          <a:p>
            <a:pPr lvl="0"/>
            <a:r>
              <a:rPr lang="nl-NL" sz="1300" dirty="0">
                <a:latin typeface="Arial" pitchFamily="34" charset="0"/>
                <a:cs typeface="Arial" pitchFamily="34" charset="0"/>
              </a:rPr>
              <a:t>Nieuwe data van de wijk is gedeeld met een groep zorgverleners in een digitale sessie van wijkdata/</a:t>
            </a:r>
            <a:r>
              <a:rPr lang="nl-NL" sz="1300" dirty="0" err="1">
                <a:latin typeface="Arial" pitchFamily="34" charset="0"/>
                <a:cs typeface="Arial" pitchFamily="34" charset="0"/>
              </a:rPr>
              <a:t>wijkdoen</a:t>
            </a:r>
            <a:r>
              <a:rPr lang="nl-NL" sz="1300" dirty="0">
                <a:latin typeface="Arial" pitchFamily="34" charset="0"/>
                <a:cs typeface="Arial" pitchFamily="34" charset="0"/>
              </a:rPr>
              <a:t>. Hier zijn een aantal thema’s uitgekomen waar de samenwerkende organisaties zich op gaan richten:</a:t>
            </a:r>
          </a:p>
          <a:p>
            <a:pPr marL="285750" lvl="0" indent="-285750">
              <a:buFont typeface="Arial" panose="020B0604020202020204" pitchFamily="34" charset="0"/>
              <a:buChar char="•"/>
            </a:pPr>
            <a:r>
              <a:rPr lang="nl-NL" sz="1300" dirty="0">
                <a:latin typeface="Arial" pitchFamily="34" charset="0"/>
                <a:cs typeface="Arial" pitchFamily="34" charset="0"/>
              </a:rPr>
              <a:t>Eenzaamheid en psychische gezondheid bij volwassenen</a:t>
            </a:r>
          </a:p>
          <a:p>
            <a:pPr marL="285750" lvl="0" indent="-285750">
              <a:buFont typeface="Arial" panose="020B0604020202020204" pitchFamily="34" charset="0"/>
              <a:buChar char="•"/>
            </a:pPr>
            <a:r>
              <a:rPr lang="nl-NL" sz="1300" dirty="0">
                <a:latin typeface="Arial" pitchFamily="34" charset="0"/>
                <a:cs typeface="Arial" pitchFamily="34" charset="0"/>
              </a:rPr>
              <a:t>Ontmoetingsplekken en mobiliteit voor ouderen</a:t>
            </a:r>
          </a:p>
          <a:p>
            <a:pPr marL="285750" lvl="0" indent="-285750">
              <a:buFont typeface="Arial" panose="020B0604020202020204" pitchFamily="34" charset="0"/>
              <a:buChar char="•"/>
            </a:pPr>
            <a:r>
              <a:rPr lang="nl-NL" sz="1300" dirty="0">
                <a:latin typeface="Arial" pitchFamily="34" charset="0"/>
                <a:cs typeface="Arial" pitchFamily="34" charset="0"/>
              </a:rPr>
              <a:t>Beweegrichtlijn en diabetes</a:t>
            </a:r>
          </a:p>
          <a:p>
            <a:pPr marL="285750" lvl="0" indent="-285750">
              <a:buFont typeface="Arial" panose="020B0604020202020204" pitchFamily="34" charset="0"/>
              <a:buChar char="•"/>
            </a:pPr>
            <a:r>
              <a:rPr lang="nl-NL" sz="1300" dirty="0">
                <a:latin typeface="Arial" pitchFamily="34" charset="0"/>
                <a:cs typeface="Arial" pitchFamily="34" charset="0"/>
              </a:rPr>
              <a:t>Overgewicht, onveiligheid en schooluitval bij de jeugd</a:t>
            </a:r>
          </a:p>
          <a:p>
            <a:pPr lvl="0"/>
            <a:r>
              <a:rPr lang="nl-NL" sz="1300" dirty="0">
                <a:latin typeface="Arial" pitchFamily="34" charset="0"/>
                <a:cs typeface="Arial" pitchFamily="34" charset="0"/>
              </a:rPr>
              <a:t>In 2022 wordt dit life bijeenkomsten verder opgepakt.</a:t>
            </a:r>
          </a:p>
          <a:p>
            <a:pPr lvl="0"/>
            <a:endParaRPr lang="nl-NL" sz="1300" dirty="0">
              <a:solidFill>
                <a:schemeClr val="accent1">
                  <a:lumMod val="75000"/>
                </a:schemeClr>
              </a:solidFill>
              <a:latin typeface="Arial" pitchFamily="34" charset="0"/>
              <a:cs typeface="Arial" pitchFamily="34" charset="0"/>
            </a:endParaRPr>
          </a:p>
          <a:p>
            <a:pPr lvl="0"/>
            <a:r>
              <a:rPr lang="nl-NL" sz="1300" dirty="0">
                <a:solidFill>
                  <a:schemeClr val="accent1">
                    <a:lumMod val="75000"/>
                  </a:schemeClr>
                </a:solidFill>
                <a:latin typeface="Arial" pitchFamily="34" charset="0"/>
                <a:cs typeface="Arial" pitchFamily="34" charset="0"/>
              </a:rPr>
              <a:t>De positie van de SGU in stad en regio steviger.</a:t>
            </a:r>
          </a:p>
          <a:p>
            <a:pPr lvl="0"/>
            <a:r>
              <a:rPr lang="nl-NL" sz="1300" dirty="0">
                <a:solidFill>
                  <a:prstClr val="black"/>
                </a:solidFill>
                <a:latin typeface="Arial" pitchFamily="34" charset="0"/>
                <a:cs typeface="Arial" pitchFamily="34" charset="0"/>
              </a:rPr>
              <a:t>Met de stadsorganisatie zijn afspraken gemaakt hoe de aansluiting van onze loondienstcentra bij de nieuw op te richten O&amp;I organisatie vorm gaat krijgen.</a:t>
            </a:r>
          </a:p>
          <a:p>
            <a:pPr lvl="0"/>
            <a:r>
              <a:rPr lang="nl-NL" sz="1300" dirty="0">
                <a:solidFill>
                  <a:prstClr val="black"/>
                </a:solidFill>
                <a:latin typeface="Arial" pitchFamily="34" charset="0"/>
                <a:cs typeface="Arial" pitchFamily="34" charset="0"/>
              </a:rPr>
              <a:t>De Julius centra in Leidsche Rijn maken geen deel uit van stads O&amp;I  zal in 2022 voor een aantal onderdelen deel uit maken van de Utrecht stad O&amp;I en voor een deel bij Regiozorg NU. De ketenzorg is wat onder de stads O&amp;I zal komen. Dit heeft te maken met het interne SGU-beleid, wat in alle centra uniform werd uitgevoerd er is voor gekozen om dit voor ieder gelijk te houden.</a:t>
            </a:r>
          </a:p>
          <a:p>
            <a:pPr lvl="0"/>
            <a:r>
              <a:rPr lang="nl-NL" sz="1300" dirty="0">
                <a:solidFill>
                  <a:prstClr val="black"/>
                </a:solidFill>
                <a:latin typeface="Arial" pitchFamily="34" charset="0"/>
                <a:cs typeface="Arial" pitchFamily="34" charset="0"/>
              </a:rPr>
              <a:t>Op stadsniveau zijn een aantal SGU-artsen werkzaam als kaderarts. </a:t>
            </a:r>
          </a:p>
          <a:p>
            <a:pPr lvl="0"/>
            <a:r>
              <a:rPr lang="nl-NL" sz="1300" dirty="0">
                <a:solidFill>
                  <a:prstClr val="black"/>
                </a:solidFill>
                <a:latin typeface="Arial" pitchFamily="34" charset="0"/>
                <a:cs typeface="Arial" pitchFamily="34" charset="0"/>
              </a:rPr>
              <a:t>De SGU manager huisartsenzorg is voor </a:t>
            </a:r>
            <a:r>
              <a:rPr lang="nl-NL" sz="1300">
                <a:solidFill>
                  <a:prstClr val="black"/>
                </a:solidFill>
                <a:latin typeface="Arial" pitchFamily="34" charset="0"/>
                <a:cs typeface="Arial" pitchFamily="34" charset="0"/>
              </a:rPr>
              <a:t>2 jaar gedetacheerd </a:t>
            </a:r>
            <a:r>
              <a:rPr lang="nl-NL" sz="1300" dirty="0">
                <a:solidFill>
                  <a:prstClr val="black"/>
                </a:solidFill>
                <a:latin typeface="Arial" pitchFamily="34" charset="0"/>
                <a:cs typeface="Arial" pitchFamily="34" charset="0"/>
              </a:rPr>
              <a:t>als stadscoördinator bij de O&amp;I organisatie.</a:t>
            </a:r>
          </a:p>
          <a:p>
            <a:pPr lvl="0"/>
            <a:r>
              <a:rPr lang="nl-NL" sz="1300" dirty="0">
                <a:solidFill>
                  <a:prstClr val="black"/>
                </a:solidFill>
                <a:latin typeface="Arial" pitchFamily="34" charset="0"/>
                <a:cs typeface="Arial" pitchFamily="34" charset="0"/>
              </a:rPr>
              <a:t> </a:t>
            </a:r>
            <a:endParaRPr lang="nl-NL" sz="1300" b="1" dirty="0">
              <a:solidFill>
                <a:srgbClr val="F0AD00">
                  <a:lumMod val="75000"/>
                </a:srgbClr>
              </a:solidFill>
              <a:latin typeface="Arial" pitchFamily="34" charset="0"/>
              <a:cs typeface="Arial" pitchFamily="34" charset="0"/>
            </a:endParaRPr>
          </a:p>
          <a:p>
            <a:pPr lvl="0"/>
            <a:endParaRPr lang="nl-NL" sz="1300" b="1" dirty="0">
              <a:solidFill>
                <a:srgbClr val="F0AD00">
                  <a:lumMod val="75000"/>
                </a:srgbClr>
              </a:solidFill>
              <a:latin typeface="Arial" pitchFamily="34" charset="0"/>
              <a:cs typeface="Arial" pitchFamily="34" charset="0"/>
            </a:endParaRPr>
          </a:p>
        </p:txBody>
      </p:sp>
      <p:sp>
        <p:nvSpPr>
          <p:cNvPr id="7" name="Rechthoek 6"/>
          <p:cNvSpPr/>
          <p:nvPr/>
        </p:nvSpPr>
        <p:spPr>
          <a:xfrm>
            <a:off x="488730" y="455780"/>
            <a:ext cx="6661370" cy="9526527"/>
          </a:xfrm>
          <a:prstGeom prst="rect">
            <a:avLst/>
          </a:prstGeom>
        </p:spPr>
        <p:txBody>
          <a:bodyPr wrap="square" lIns="107513" tIns="53757" rIns="107513" bIns="53757">
            <a:spAutoFit/>
          </a:bodyPr>
          <a:lstStyle/>
          <a:p>
            <a:r>
              <a:rPr lang="nl-NL" sz="1600" b="1" dirty="0">
                <a:solidFill>
                  <a:schemeClr val="accent1">
                    <a:lumMod val="75000"/>
                  </a:schemeClr>
                </a:solidFill>
                <a:latin typeface="Arial" pitchFamily="34" charset="0"/>
                <a:cs typeface="Arial" pitchFamily="34" charset="0"/>
              </a:rPr>
              <a:t>Intern</a:t>
            </a:r>
          </a:p>
          <a:p>
            <a:endParaRPr lang="nl-NL" sz="1300" dirty="0">
              <a:latin typeface="Arial" pitchFamily="34" charset="0"/>
              <a:cs typeface="Arial" pitchFamily="34" charset="0"/>
            </a:endParaRPr>
          </a:p>
          <a:p>
            <a:r>
              <a:rPr lang="nl-NL" sz="1600" b="1" dirty="0">
                <a:solidFill>
                  <a:schemeClr val="accent1">
                    <a:lumMod val="75000"/>
                  </a:schemeClr>
                </a:solidFill>
                <a:latin typeface="Arial" pitchFamily="34" charset="0"/>
                <a:cs typeface="Arial" pitchFamily="34" charset="0"/>
              </a:rPr>
              <a:t>Resultaten met acties:</a:t>
            </a:r>
            <a:endParaRPr lang="nl-NL" sz="1300" b="1" dirty="0">
              <a:solidFill>
                <a:schemeClr val="accent1">
                  <a:lumMod val="75000"/>
                </a:schemeClr>
              </a:solidFill>
              <a:highlight>
                <a:srgbClr val="FFFF00"/>
              </a:highlight>
              <a:latin typeface="Arial" pitchFamily="34" charset="0"/>
              <a:cs typeface="Arial" pitchFamily="34" charset="0"/>
            </a:endParaRPr>
          </a:p>
          <a:p>
            <a:endParaRPr lang="nl-NL" sz="1300" dirty="0">
              <a:latin typeface="Arial" pitchFamily="34" charset="0"/>
              <a:cs typeface="Arial" pitchFamily="34" charset="0"/>
            </a:endParaRPr>
          </a:p>
          <a:p>
            <a:r>
              <a:rPr lang="nl-NL" sz="1300" dirty="0">
                <a:solidFill>
                  <a:schemeClr val="accent1">
                    <a:lumMod val="75000"/>
                  </a:schemeClr>
                </a:solidFill>
                <a:latin typeface="Arial" pitchFamily="34" charset="0"/>
                <a:cs typeface="Arial" pitchFamily="34" charset="0"/>
              </a:rPr>
              <a:t>Kwaliteitsbeleid</a:t>
            </a:r>
          </a:p>
          <a:p>
            <a:r>
              <a:rPr lang="nl-NL" sz="1300" dirty="0">
                <a:latin typeface="Arial" pitchFamily="34" charset="0"/>
                <a:cs typeface="Arial" pitchFamily="34" charset="0"/>
              </a:rPr>
              <a:t>Op SGU niveau is een kwaliteitsmedewerker aangesteld voor 4 uur per week. Zij heeft de RI&amp;E inventarisatie opgepakt. Alle centra hebben weer een BHV-</a:t>
            </a:r>
            <a:r>
              <a:rPr lang="nl-NL" sz="1300" dirty="0" err="1">
                <a:latin typeface="Arial" pitchFamily="34" charset="0"/>
                <a:cs typeface="Arial" pitchFamily="34" charset="0"/>
              </a:rPr>
              <a:t>theam</a:t>
            </a:r>
            <a:r>
              <a:rPr lang="nl-NL" sz="1300" dirty="0">
                <a:latin typeface="Arial" pitchFamily="34" charset="0"/>
                <a:cs typeface="Arial" pitchFamily="34" charset="0"/>
              </a:rPr>
              <a:t>, deze hebben de vereiste jaarlijkse trainingen gevolgd. Er hebben het afgelopen jaar geen ontruimingsoefening plaats gevonden. Zodra het weer kan, zullen deze gepland worden.</a:t>
            </a:r>
          </a:p>
          <a:p>
            <a:r>
              <a:rPr lang="nl-NL" sz="1300" dirty="0">
                <a:latin typeface="Arial" pitchFamily="34" charset="0"/>
                <a:cs typeface="Arial" pitchFamily="34" charset="0"/>
              </a:rPr>
              <a:t>Eind 2021 is een calamiteiten werkgroep gevormd </a:t>
            </a:r>
            <a:r>
              <a:rPr lang="nl-NL" sz="1300" dirty="0" err="1">
                <a:latin typeface="Arial" pitchFamily="34" charset="0"/>
                <a:cs typeface="Arial" pitchFamily="34" charset="0"/>
              </a:rPr>
              <a:t>olv</a:t>
            </a:r>
            <a:r>
              <a:rPr lang="nl-NL" sz="1300" dirty="0">
                <a:latin typeface="Arial" pitchFamily="34" charset="0"/>
                <a:cs typeface="Arial" pitchFamily="34" charset="0"/>
              </a:rPr>
              <a:t> een externe adviseur. Zij gaan met elkaar de volgende procedures onder de loep nemen: calamiteiten, incidenten, VIM  en afhandeling klachten. In 2022 wordt dit afgerond en worden medewerkers geïnformeerd.</a:t>
            </a:r>
          </a:p>
          <a:p>
            <a:endParaRPr lang="nl-NL" sz="1300" dirty="0">
              <a:solidFill>
                <a:schemeClr val="accent1">
                  <a:lumMod val="75000"/>
                </a:schemeClr>
              </a:solidFill>
              <a:latin typeface="Arial" pitchFamily="34" charset="0"/>
              <a:cs typeface="Arial" pitchFamily="34" charset="0"/>
            </a:endParaRPr>
          </a:p>
          <a:p>
            <a:r>
              <a:rPr lang="nl-NL" sz="1300" dirty="0">
                <a:solidFill>
                  <a:schemeClr val="accent1">
                    <a:lumMod val="75000"/>
                  </a:schemeClr>
                </a:solidFill>
                <a:latin typeface="Arial" pitchFamily="34" charset="0"/>
                <a:cs typeface="Arial" pitchFamily="34" charset="0"/>
              </a:rPr>
              <a:t>De organisatie ontwikkeld door.</a:t>
            </a:r>
          </a:p>
          <a:p>
            <a:r>
              <a:rPr lang="nl-NL" sz="1300" dirty="0">
                <a:latin typeface="Arial" pitchFamily="34" charset="0"/>
                <a:cs typeface="Arial" pitchFamily="34" charset="0"/>
              </a:rPr>
              <a:t>De personele mutaties, vertrek en ziektes zijn reden om te kijken hoe om te gaan met het invullen van de vacatures in een markt waar grote tekorten zijn op medisch geschoold personeel. Voor het tekort aan assistentes wordt gewerkt met balie-hulpen, die al dan niet een opleiding tot doktersassistente willen gaan volgen. Daarnaast zijn veel invalkrachten ingehuurd via </a:t>
            </a:r>
            <a:r>
              <a:rPr lang="nl-NL" sz="1300" dirty="0" err="1">
                <a:latin typeface="Arial" pitchFamily="34" charset="0"/>
                <a:cs typeface="Arial" pitchFamily="34" charset="0"/>
              </a:rPr>
              <a:t>uitzendburo’s</a:t>
            </a:r>
            <a:r>
              <a:rPr lang="nl-NL" sz="1300" dirty="0">
                <a:latin typeface="Arial" pitchFamily="34" charset="0"/>
                <a:cs typeface="Arial" pitchFamily="34" charset="0"/>
              </a:rPr>
              <a:t>. De afspraak is gemaakt dat we zoveel mogelijk dezelfde personen konden inzetten. Dit om de continuïteit te kunnen borgen. </a:t>
            </a:r>
          </a:p>
          <a:p>
            <a:r>
              <a:rPr lang="nl-NL" sz="1300" dirty="0">
                <a:latin typeface="Arial" pitchFamily="34" charset="0"/>
                <a:cs typeface="Arial" pitchFamily="34" charset="0"/>
              </a:rPr>
              <a:t>Om toekomstgericht te kunnen werken zijn in 2 van de 3 centra nu dezelfde telefooncentrales, die zonder problemen aan elkaar gekoppeld kunnen worden. In 2022 zal verder doorontwikkeld worden hoe de personele tekorten te kunnen opvangen.</a:t>
            </a:r>
          </a:p>
          <a:p>
            <a:r>
              <a:rPr lang="nl-NL" sz="1300" dirty="0">
                <a:latin typeface="Arial" pitchFamily="34" charset="0"/>
                <a:cs typeface="Arial" pitchFamily="34" charset="0"/>
              </a:rPr>
              <a:t>De vacatures voor huisarts die ontstaan zijn door vertrek en ziekte worden opgevuld met waarneemartsen, die zicht in eerste instantie nog niet willen vastleggen. Door eerst als waarnemer de praktijk te leren kennen. Ook hier geldt dat in 2022 uitsluitsel moet komen hoe in de praktijken hiermee om te gaan. </a:t>
            </a:r>
          </a:p>
          <a:p>
            <a:endParaRPr lang="nl-NL" sz="1300" dirty="0">
              <a:solidFill>
                <a:schemeClr val="accent1">
                  <a:lumMod val="75000"/>
                </a:schemeClr>
              </a:solidFill>
              <a:latin typeface="Arial" pitchFamily="34" charset="0"/>
              <a:cs typeface="Arial" pitchFamily="34" charset="0"/>
            </a:endParaRPr>
          </a:p>
          <a:p>
            <a:r>
              <a:rPr lang="nl-NL" sz="1300" dirty="0">
                <a:solidFill>
                  <a:schemeClr val="accent1">
                    <a:lumMod val="75000"/>
                  </a:schemeClr>
                </a:solidFill>
                <a:latin typeface="Arial" pitchFamily="34" charset="0"/>
                <a:cs typeface="Arial" pitchFamily="34" charset="0"/>
              </a:rPr>
              <a:t>Toekomstige huisvesting.</a:t>
            </a:r>
          </a:p>
          <a:p>
            <a:r>
              <a:rPr lang="nl-NL" sz="1300" dirty="0">
                <a:latin typeface="Arial" pitchFamily="34" charset="0"/>
                <a:cs typeface="Arial" pitchFamily="34" charset="0"/>
              </a:rPr>
              <a:t>In gezondheidscentrum het Zand heeft op de begaande grond na een kleine verbouwing een apotheek zich gevestigd. </a:t>
            </a:r>
            <a:r>
              <a:rPr lang="nl-NL" sz="1300" dirty="0" err="1">
                <a:latin typeface="Arial" pitchFamily="34" charset="0"/>
                <a:cs typeface="Arial" pitchFamily="34" charset="0"/>
              </a:rPr>
              <a:t>Mediderm</a:t>
            </a:r>
            <a:r>
              <a:rPr lang="nl-NL" sz="1300" dirty="0">
                <a:latin typeface="Arial" pitchFamily="34" charset="0"/>
                <a:cs typeface="Arial" pitchFamily="34" charset="0"/>
              </a:rPr>
              <a:t> heeft hierdoor een prominente plaats gekregen bij het entree van het centrum. Hiermee is er geen zichtbaar grote leegstand meer in het centrum.</a:t>
            </a:r>
          </a:p>
          <a:p>
            <a:r>
              <a:rPr lang="nl-NL" sz="1300" dirty="0">
                <a:latin typeface="Arial" pitchFamily="34" charset="0"/>
                <a:cs typeface="Arial" pitchFamily="34" charset="0"/>
              </a:rPr>
              <a:t>In 2021 is geen definitief besluit genomen of gezondheidscentrum Lunetten gaat verhuizen naar de Musketon of dat er toch een intern verbouwd gaat worden. De financiële positie van het centrum en de huurprijs bij verhuizen is hier het struikelblok. Er zal in 2022 onderzocht worden wat de verbouwing gaat kosten. Op basis van deze gegevens zal een besluit genomen moeten worden.</a:t>
            </a:r>
          </a:p>
          <a:p>
            <a:r>
              <a:rPr lang="nl-NL" sz="1300" dirty="0">
                <a:latin typeface="Arial" pitchFamily="34" charset="0"/>
                <a:cs typeface="Arial" pitchFamily="34" charset="0"/>
              </a:rPr>
              <a:t>De verbouwingsplannen van Hoograven zullen niet uitgevoerd worden zoals in eerste instantie bedacht. De eigenaar van het pand heeft aan gegeven niet mee te betalen aan een verbouwing. Hierdoor is het financiële plaatje niet haalbaar voor </a:t>
            </a:r>
            <a:r>
              <a:rPr lang="nl-NL" sz="1300" dirty="0" err="1">
                <a:latin typeface="Arial" pitchFamily="34" charset="0"/>
                <a:cs typeface="Arial" pitchFamily="34" charset="0"/>
              </a:rPr>
              <a:t>gc</a:t>
            </a:r>
            <a:r>
              <a:rPr lang="nl-NL" sz="1300" dirty="0">
                <a:latin typeface="Arial" pitchFamily="34" charset="0"/>
                <a:cs typeface="Arial" pitchFamily="34" charset="0"/>
              </a:rPr>
              <a:t> Hoograven en de samenwerkende fysiotherapie praktijk. In 2022 wordt gekeken wat wel mogelijk is.</a:t>
            </a:r>
          </a:p>
          <a:p>
            <a:endParaRPr lang="nl-NL" sz="1300" dirty="0">
              <a:latin typeface="Arial" pitchFamily="34" charset="0"/>
              <a:cs typeface="Arial" pitchFamily="34" charset="0"/>
            </a:endParaRPr>
          </a:p>
          <a:p>
            <a:endParaRPr lang="nl-NL" dirty="0"/>
          </a:p>
        </p:txBody>
      </p:sp>
    </p:spTree>
    <p:extLst>
      <p:ext uri="{BB962C8B-B14F-4D97-AF65-F5344CB8AC3E}">
        <p14:creationId xmlns:p14="http://schemas.microsoft.com/office/powerpoint/2010/main" val="4245106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104023" y="198647"/>
            <a:ext cx="7030212" cy="1178141"/>
          </a:xfrm>
        </p:spPr>
        <p:txBody>
          <a:bodyPr>
            <a:normAutofit/>
          </a:bodyPr>
          <a:lstStyle/>
          <a:p>
            <a:r>
              <a:rPr lang="nl-NL" sz="3200" dirty="0">
                <a:solidFill>
                  <a:schemeClr val="accent1">
                    <a:lumMod val="75000"/>
                  </a:schemeClr>
                </a:solidFill>
              </a:rPr>
              <a:t>INHOUDSOPGAVE</a:t>
            </a:r>
          </a:p>
        </p:txBody>
      </p:sp>
      <p:sp>
        <p:nvSpPr>
          <p:cNvPr id="3" name="Tijdelijke aanduiding voor inhoud 2"/>
          <p:cNvSpPr>
            <a:spLocks noGrp="1"/>
          </p:cNvSpPr>
          <p:nvPr>
            <p:ph idx="1"/>
          </p:nvPr>
        </p:nvSpPr>
        <p:spPr>
          <a:xfrm>
            <a:off x="1358288" y="1276817"/>
            <a:ext cx="9046467" cy="7908543"/>
          </a:xfrm>
        </p:spPr>
        <p:txBody>
          <a:bodyPr>
            <a:normAutofit/>
          </a:bodyPr>
          <a:lstStyle/>
          <a:p>
            <a:pPr marL="0" indent="0">
              <a:buNone/>
            </a:pPr>
            <a:endParaRPr lang="nl-NL" sz="1800" dirty="0">
              <a:latin typeface="Arial" pitchFamily="34" charset="0"/>
              <a:cs typeface="Arial" pitchFamily="34" charset="0"/>
            </a:endParaRPr>
          </a:p>
          <a:p>
            <a:pPr marL="0" indent="0">
              <a:buNone/>
            </a:pPr>
            <a:endParaRPr lang="nl-NL" sz="1800" dirty="0">
              <a:latin typeface="Arial" pitchFamily="34" charset="0"/>
              <a:cs typeface="Arial" pitchFamily="34" charset="0"/>
            </a:endParaRPr>
          </a:p>
          <a:p>
            <a:r>
              <a:rPr lang="nl-NL" sz="1800" b="1" dirty="0">
                <a:solidFill>
                  <a:schemeClr val="accent1">
                    <a:lumMod val="75000"/>
                  </a:schemeClr>
                </a:solidFill>
                <a:latin typeface="Arial" pitchFamily="34" charset="0"/>
                <a:cs typeface="Arial" pitchFamily="34" charset="0"/>
              </a:rPr>
              <a:t>Inleidingen van bestuurder en Raad van Toezicht </a:t>
            </a:r>
          </a:p>
          <a:p>
            <a:endParaRPr lang="nl-NL" sz="1800" b="1" dirty="0">
              <a:solidFill>
                <a:schemeClr val="accent1">
                  <a:lumMod val="75000"/>
                </a:schemeClr>
              </a:solidFill>
              <a:latin typeface="Arial" pitchFamily="34" charset="0"/>
              <a:cs typeface="Arial" pitchFamily="34" charset="0"/>
            </a:endParaRPr>
          </a:p>
          <a:p>
            <a:r>
              <a:rPr lang="nl-NL" sz="1800" b="1" dirty="0">
                <a:solidFill>
                  <a:schemeClr val="accent1">
                    <a:lumMod val="75000"/>
                  </a:schemeClr>
                </a:solidFill>
                <a:latin typeface="Arial" pitchFamily="34" charset="0"/>
                <a:cs typeface="Arial" pitchFamily="34" charset="0"/>
              </a:rPr>
              <a:t>Wie zijn wij</a:t>
            </a:r>
          </a:p>
          <a:p>
            <a:pPr lvl="2"/>
            <a:r>
              <a:rPr lang="nl-NL" sz="1800" dirty="0">
                <a:latin typeface="Arial" pitchFamily="34" charset="0"/>
                <a:cs typeface="Arial" pitchFamily="34" charset="0"/>
              </a:rPr>
              <a:t>Bestuur </a:t>
            </a:r>
          </a:p>
          <a:p>
            <a:pPr lvl="2"/>
            <a:r>
              <a:rPr lang="nl-NL" sz="1800" dirty="0">
                <a:latin typeface="Arial" pitchFamily="34" charset="0"/>
                <a:cs typeface="Arial" pitchFamily="34" charset="0"/>
              </a:rPr>
              <a:t>Medewerkers</a:t>
            </a:r>
          </a:p>
          <a:p>
            <a:pPr lvl="2"/>
            <a:r>
              <a:rPr lang="nl-NL" sz="1800" dirty="0">
                <a:latin typeface="Arial" pitchFamily="34" charset="0"/>
                <a:cs typeface="Arial" pitchFamily="34" charset="0"/>
              </a:rPr>
              <a:t>Adviesorganen-&gt; Cliëntenraad en Ondernemingsraad</a:t>
            </a:r>
          </a:p>
          <a:p>
            <a:pPr lvl="2"/>
            <a:r>
              <a:rPr lang="nl-NL" sz="1800" dirty="0">
                <a:latin typeface="Arial" pitchFamily="34" charset="0"/>
                <a:cs typeface="Arial" pitchFamily="34" charset="0"/>
              </a:rPr>
              <a:t>Aantal en fte medewerkers in dienst </a:t>
            </a:r>
          </a:p>
          <a:p>
            <a:pPr marL="1075139" lvl="2" indent="0">
              <a:buNone/>
            </a:pPr>
            <a:endParaRPr lang="nl-NL" sz="1800" dirty="0">
              <a:latin typeface="Arial" pitchFamily="34" charset="0"/>
              <a:cs typeface="Arial" pitchFamily="34" charset="0"/>
            </a:endParaRPr>
          </a:p>
          <a:p>
            <a:r>
              <a:rPr lang="nl-NL" sz="1800" b="1" dirty="0">
                <a:solidFill>
                  <a:schemeClr val="accent1">
                    <a:lumMod val="75000"/>
                  </a:schemeClr>
                </a:solidFill>
                <a:latin typeface="Arial" pitchFamily="34" charset="0"/>
                <a:cs typeface="Arial" pitchFamily="34" charset="0"/>
              </a:rPr>
              <a:t>Functies en fte in dienst</a:t>
            </a:r>
          </a:p>
          <a:p>
            <a:pPr marL="0" indent="0">
              <a:buNone/>
            </a:pPr>
            <a:endParaRPr lang="nl-NL" sz="1800" dirty="0">
              <a:latin typeface="Arial" pitchFamily="34" charset="0"/>
              <a:cs typeface="Arial" pitchFamily="34" charset="0"/>
            </a:endParaRPr>
          </a:p>
          <a:p>
            <a:r>
              <a:rPr lang="nl-NL" sz="1800" b="1" dirty="0">
                <a:solidFill>
                  <a:schemeClr val="accent1">
                    <a:lumMod val="75000"/>
                  </a:schemeClr>
                </a:solidFill>
                <a:latin typeface="Arial" pitchFamily="34" charset="0"/>
                <a:cs typeface="Arial" pitchFamily="34" charset="0"/>
              </a:rPr>
              <a:t>Organogram</a:t>
            </a:r>
          </a:p>
          <a:p>
            <a:pPr marL="0" indent="0">
              <a:buNone/>
            </a:pPr>
            <a:endParaRPr lang="nl-NL" sz="1800" dirty="0">
              <a:latin typeface="Arial" pitchFamily="34" charset="0"/>
              <a:cs typeface="Arial" pitchFamily="34" charset="0"/>
            </a:endParaRPr>
          </a:p>
          <a:p>
            <a:r>
              <a:rPr lang="nl-NL" sz="1800" b="1" dirty="0">
                <a:solidFill>
                  <a:schemeClr val="accent1">
                    <a:lumMod val="75000"/>
                  </a:schemeClr>
                </a:solidFill>
                <a:latin typeface="Arial" pitchFamily="34" charset="0"/>
                <a:cs typeface="Arial" pitchFamily="34" charset="0"/>
              </a:rPr>
              <a:t>Ontwikkelingen in 2021</a:t>
            </a:r>
          </a:p>
          <a:p>
            <a:pPr lvl="2"/>
            <a:r>
              <a:rPr lang="nl-NL" sz="1800" dirty="0">
                <a:latin typeface="Arial" pitchFamily="34" charset="0"/>
                <a:cs typeface="Arial" pitchFamily="34" charset="0"/>
              </a:rPr>
              <a:t>Patiënten aantallen </a:t>
            </a:r>
          </a:p>
          <a:p>
            <a:pPr lvl="2"/>
            <a:r>
              <a:rPr lang="nl-NL" sz="1800" dirty="0">
                <a:latin typeface="Arial" pitchFamily="34" charset="0"/>
                <a:cs typeface="Arial" pitchFamily="34" charset="0"/>
              </a:rPr>
              <a:t>Patiënten portaal</a:t>
            </a:r>
          </a:p>
          <a:p>
            <a:pPr lvl="2"/>
            <a:r>
              <a:rPr lang="nl-NL" sz="1800" dirty="0">
                <a:latin typeface="Arial" pitchFamily="34" charset="0"/>
                <a:cs typeface="Arial" pitchFamily="34" charset="0"/>
              </a:rPr>
              <a:t>Intern en extern</a:t>
            </a:r>
          </a:p>
          <a:p>
            <a:pPr marL="0" indent="0">
              <a:buNone/>
            </a:pPr>
            <a:endParaRPr lang="nl-NL" sz="1800" dirty="0">
              <a:latin typeface="Arial" pitchFamily="34" charset="0"/>
              <a:cs typeface="Arial" pitchFamily="34" charset="0"/>
            </a:endParaRPr>
          </a:p>
          <a:p>
            <a:r>
              <a:rPr lang="nl-NL" sz="1800" b="1" dirty="0">
                <a:solidFill>
                  <a:schemeClr val="accent1">
                    <a:lumMod val="75000"/>
                  </a:schemeClr>
                </a:solidFill>
                <a:latin typeface="Arial" pitchFamily="34" charset="0"/>
                <a:cs typeface="Arial" pitchFamily="34" charset="0"/>
              </a:rPr>
              <a:t>Onze centra</a:t>
            </a:r>
          </a:p>
          <a:p>
            <a:pPr lvl="1"/>
            <a:r>
              <a:rPr lang="nl-NL" sz="1800" dirty="0">
                <a:latin typeface="Arial" pitchFamily="34" charset="0"/>
                <a:cs typeface="Arial" pitchFamily="34" charset="0"/>
              </a:rPr>
              <a:t>Lunetten</a:t>
            </a:r>
          </a:p>
          <a:p>
            <a:pPr lvl="1"/>
            <a:r>
              <a:rPr lang="nl-NL" sz="1800" dirty="0" err="1">
                <a:latin typeface="Arial" pitchFamily="34" charset="0"/>
                <a:cs typeface="Arial" pitchFamily="34" charset="0"/>
              </a:rPr>
              <a:t>Hoograven</a:t>
            </a:r>
            <a:endParaRPr lang="nl-NL" sz="1800" dirty="0">
              <a:latin typeface="Arial" pitchFamily="34" charset="0"/>
              <a:cs typeface="Arial" pitchFamily="34" charset="0"/>
            </a:endParaRPr>
          </a:p>
          <a:p>
            <a:pPr lvl="1"/>
            <a:r>
              <a:rPr lang="nl-NL" sz="1800" dirty="0">
                <a:latin typeface="Arial" pitchFamily="34" charset="0"/>
                <a:cs typeface="Arial" pitchFamily="34" charset="0"/>
              </a:rPr>
              <a:t>Het Zand</a:t>
            </a:r>
          </a:p>
          <a:p>
            <a:endParaRPr lang="nl-NL" dirty="0"/>
          </a:p>
        </p:txBody>
      </p:sp>
    </p:spTree>
    <p:extLst>
      <p:ext uri="{BB962C8B-B14F-4D97-AF65-F5344CB8AC3E}">
        <p14:creationId xmlns:p14="http://schemas.microsoft.com/office/powerpoint/2010/main" val="546557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A33EB6F4-4DE2-4926-AC3B-845B3845A50B}"/>
              </a:ext>
            </a:extLst>
          </p:cNvPr>
          <p:cNvSpPr>
            <a:spLocks noGrp="1"/>
          </p:cNvSpPr>
          <p:nvPr>
            <p:ph idx="1"/>
          </p:nvPr>
        </p:nvSpPr>
        <p:spPr>
          <a:xfrm>
            <a:off x="504967" y="559559"/>
            <a:ext cx="11068334" cy="8639032"/>
          </a:xfrm>
        </p:spPr>
        <p:txBody>
          <a:bodyPr>
            <a:noAutofit/>
          </a:bodyPr>
          <a:lstStyle/>
          <a:p>
            <a:pPr marL="0" indent="0">
              <a:lnSpc>
                <a:spcPct val="115000"/>
              </a:lnSpc>
              <a:spcAft>
                <a:spcPts val="1000"/>
              </a:spcAft>
              <a:buNone/>
            </a:pPr>
            <a:r>
              <a:rPr lang="nl-NL"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Voor u ligt het </a:t>
            </a:r>
            <a:r>
              <a:rPr lang="nl-NL" sz="1400" b="1"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rPr>
              <a:t>jaarverslag 2021 </a:t>
            </a:r>
            <a:r>
              <a:rPr lang="nl-NL"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van de Stichting Gezondheidscentra Utrecht(SGU). </a:t>
            </a:r>
          </a:p>
          <a:p>
            <a:pPr marL="0" indent="0">
              <a:lnSpc>
                <a:spcPct val="115000"/>
              </a:lnSpc>
              <a:spcAft>
                <a:spcPts val="1000"/>
              </a:spcAft>
              <a:buNone/>
            </a:pPr>
            <a:r>
              <a:rPr lang="nl-NL"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Het betreft, net als 2020,  een jaarverslag van een jaar dat ondanks de bekendheid met de COVID pandemie toch ook weer een andere invulling kreeg dan bij het vaststellen van de begroting en jaarplannen bedacht. De duur van de pandemie, de inzet die dat vraagt van medewerkers, de onduidelijke rol in de vaccinatiestrategie van de overheid en de druk op en van patiënten maakte dat ook 2021 veel van de medewerkers gevraagd heeft en in het verlengde daarvan andere ontwikkelingen die de zorg vragen in een ander tempo liepen en lopen. In dat licht bezien moet het onderstaande verslag ook gelezen worden als  een weergave van de ontwikkelingen binnen de SGU en onze omgeving  met in acht name van de (on)mogelijkheden als gevolg van een pandemie.</a:t>
            </a:r>
          </a:p>
          <a:p>
            <a:pPr marL="0" indent="0">
              <a:lnSpc>
                <a:spcPct val="115000"/>
              </a:lnSpc>
              <a:spcAft>
                <a:spcPts val="1000"/>
              </a:spcAft>
              <a:buNone/>
            </a:pPr>
            <a:r>
              <a:rPr lang="nl-NL" sz="1200" b="1"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rPr>
              <a:t>Inleidend</a:t>
            </a:r>
            <a:r>
              <a:rPr lang="nl-NL" sz="1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br>
              <a:rPr lang="nl-NL" sz="1200" b="1" dirty="0">
                <a:solidFill>
                  <a:schemeClr val="accent1"/>
                </a:solidFill>
                <a:effectLst/>
                <a:latin typeface="Arial" panose="020B0604020202020204" pitchFamily="34" charset="0"/>
                <a:ea typeface="Calibri" panose="020F0502020204030204" pitchFamily="34" charset="0"/>
                <a:cs typeface="Arial" panose="020B0604020202020204" pitchFamily="34" charset="0"/>
              </a:rPr>
            </a:br>
            <a:r>
              <a:rPr lang="nl-NL"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De Stichting Gezondheidscentra Utrecht (SGU) wordt gevormd door drie zelfstandige gezondheidscentra in de wijken Lunetten en Hoograven in Utrecht Zuid en Leidsche Rijn in de wijk Het Zand en een commerciële fitness BV, Fitlunetten, in de wijk Lunetten. De SGU is een koepelstichting waarmee naast de individuele zorgverlening per centrum en discipline op zorggroep niveau zorg gecontracteerd wordt. De onder de SGU ressorterende gezondheidscentra zijn in zelfstandig stichtingen ondergebracht. Administratie en bedrijfsvoering zijn per gezondheidscentrum overeenkomstig ingericht. </a:t>
            </a:r>
          </a:p>
          <a:p>
            <a:pPr marL="0" indent="0">
              <a:lnSpc>
                <a:spcPct val="115000"/>
              </a:lnSpc>
              <a:spcAft>
                <a:spcPts val="1000"/>
              </a:spcAft>
              <a:buNone/>
            </a:pPr>
            <a:r>
              <a:rPr lang="nl-NL"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Raad van Toezicht en bestuur zijn op SGU niveau ingesteld en zijn verantwoordelijk voor het besturen van en toezichthouden op alle onder de SGU vallende stichtingen en </a:t>
            </a:r>
            <a:r>
              <a:rPr lang="nl-NL" sz="1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BV’s</a:t>
            </a:r>
            <a:r>
              <a:rPr lang="nl-NL"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Vanuit maatschappelijk ondernemerschap wordt in Lunetten naast fysiotherapie en medische fitness ook fitness op commerciële basis aan bewoners van de wijk geboden vanuit </a:t>
            </a:r>
            <a:r>
              <a:rPr lang="nl-NL" sz="1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FitLunetten</a:t>
            </a:r>
            <a:r>
              <a:rPr lang="nl-NL"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BV.  De Stichting Wijkgezondheidscentrum Lunetten is 100% aandeelhouder van </a:t>
            </a:r>
            <a:r>
              <a:rPr lang="nl-NL" sz="1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FitLunetten</a:t>
            </a:r>
            <a:r>
              <a:rPr lang="nl-NL"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evenals van de Apotheek Lunetten BV. Deze laatste in is augustus 2021 verkocht. </a:t>
            </a:r>
          </a:p>
          <a:p>
            <a:pPr marL="0" indent="0">
              <a:lnSpc>
                <a:spcPct val="115000"/>
              </a:lnSpc>
              <a:spcAft>
                <a:spcPts val="1000"/>
              </a:spcAft>
              <a:buNone/>
            </a:pPr>
            <a:r>
              <a:rPr lang="nl-NL"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De interne organisatiestructuur is per discipline, per centrum opgezet waarmee het managementteam bestaat uit 5 vertegenwoordigers van het primaire proces (4 na verkoop van de apotheek), de stafleden en de bestuurder.</a:t>
            </a:r>
          </a:p>
          <a:p>
            <a:pPr marL="0" indent="0">
              <a:lnSpc>
                <a:spcPct val="115000"/>
              </a:lnSpc>
              <a:spcAft>
                <a:spcPts val="1000"/>
              </a:spcAft>
              <a:buNone/>
            </a:pPr>
            <a:r>
              <a:rPr lang="nl-NL" sz="1200" b="1"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rPr>
              <a:t>Zorg in de wijk</a:t>
            </a:r>
            <a:br>
              <a:rPr lang="nl-NL" sz="1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br>
            <a:r>
              <a:rPr lang="nl-NL"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Sinds 2015 is een transitie gaande waarin zorg dichtbij bewoners wordt verzorgd en ondersteund. Vanuit dat perspectief neemt de vraag naar zorg in de eerste lijn </a:t>
            </a:r>
            <a:r>
              <a:rPr lang="nl-NL" sz="1200" dirty="0">
                <a:solidFill>
                  <a:schemeClr val="tx1"/>
                </a:solidFill>
                <a:latin typeface="Arial" panose="020B0604020202020204" pitchFamily="34" charset="0"/>
                <a:ea typeface="Calibri" panose="020F0502020204030204" pitchFamily="34" charset="0"/>
                <a:cs typeface="Arial" panose="020B0604020202020204" pitchFamily="34" charset="0"/>
              </a:rPr>
              <a:t>toe</a:t>
            </a:r>
            <a:r>
              <a:rPr lang="nl-NL"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Dat vraagt om verdere gaande samenwerking en samenhang en een hogere mate van doelmatigheid, mede gegeven vergrijzing en krapte op de arbeidsmarkt. Zowel het macro-economisch beschikbare budget als de arbeidsmarkt vragen om zorg in de wijk die doelmatig, klantgericht en effectief is georganiseerd.  Een uitdaging pur sang, zeker in een pandemisch jaar met een hogere uitval van medewerkers en vragen vanuit bewoners over de (medische) (on) mogelijkheden i.v.m. COVID. Het maakt de druk op een sterke, brede, geïntegreerde 1e lijn met haar sleutelpositie groter. Dat vraagt, naast interne doelmatigheid, ook goede afstemming en samenhang tussen medisch en sociaal domein, alsmede tussen wijk en stedelijk. </a:t>
            </a:r>
          </a:p>
          <a:p>
            <a:pPr marL="0" indent="0">
              <a:lnSpc>
                <a:spcPct val="115000"/>
              </a:lnSpc>
              <a:spcAft>
                <a:spcPts val="1000"/>
              </a:spcAft>
              <a:buNone/>
            </a:pPr>
            <a:r>
              <a:rPr lang="nl-NL"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De SGU biedt met haar multidisciplinaire, wijkgerichte en samenhangende zorg in al haar centra die mogelijkheid en zet daarvoor mede ontwikkelingen in gang vanuit dit toekomstgerichte- en duurzame perspectief. De SGU ziet hier voor zichzelf ook een verbindende rol. Leidend zijn kwaliteit van zorg en dienstverlening, gedreven professionals en transparantie in resultaten en verantwoording. Om stappen te blijven zetten is een gezonde organisatie noodzakelijk die zowel ruimte biedt aan verbreding, versterking en innovatie als om samenhang. In 2021 heeft de SGU zowel intern (de organisatie van de huisartsencentra Lunetten en Hoograven), als extern (met centra in de regio), met behoud van autonomie, onderzocht waar samenwerking met partners versterkt kon worden. De landelijke ontwikkelingen met betrekking tot de organisatie en infrastructuur van de eerste lijn leidden in 2021 tot de oprichting van een O&amp;I organisatie </a:t>
            </a:r>
            <a:r>
              <a:rPr lang="nl-NL" sz="1200" dirty="0">
                <a:solidFill>
                  <a:schemeClr val="tx1"/>
                </a:solidFill>
                <a:latin typeface="Arial" panose="020B0604020202020204" pitchFamily="34" charset="0"/>
                <a:ea typeface="Calibri" panose="020F0502020204030204" pitchFamily="34" charset="0"/>
                <a:cs typeface="Arial" panose="020B0604020202020204" pitchFamily="34" charset="0"/>
              </a:rPr>
              <a:t>in Utrecht Stad </a:t>
            </a:r>
            <a:r>
              <a:rPr lang="nl-NL"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die de infrastructuur voor een goede samenwerking faciliteert als mede de chronische ketenzorg organiseert. De SGU is  lid van  het Wijk Voorzitters Overleg (orgaan dat beleidsvoorstellen en begroting van zwaarwegend advies voorziet) wat inhoudt dat de organisatie</a:t>
            </a:r>
            <a:r>
              <a:rPr lang="nl-NL" sz="1200" dirty="0">
                <a:solidFill>
                  <a:schemeClr val="tx1"/>
                </a:solidFill>
                <a:latin typeface="Arial" panose="020B0604020202020204" pitchFamily="34" charset="0"/>
                <a:ea typeface="Calibri" panose="020F0502020204030204" pitchFamily="34" charset="0"/>
                <a:cs typeface="Arial" panose="020B0604020202020204" pitchFamily="34" charset="0"/>
              </a:rPr>
              <a:t> participeert.</a:t>
            </a:r>
          </a:p>
        </p:txBody>
      </p:sp>
    </p:spTree>
    <p:extLst>
      <p:ext uri="{BB962C8B-B14F-4D97-AF65-F5344CB8AC3E}">
        <p14:creationId xmlns:p14="http://schemas.microsoft.com/office/powerpoint/2010/main" val="2324389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BBB67C40-261C-47F0-AE71-223A6CAFFC4D}"/>
              </a:ext>
            </a:extLst>
          </p:cNvPr>
          <p:cNvSpPr>
            <a:spLocks noGrp="1"/>
          </p:cNvSpPr>
          <p:nvPr>
            <p:ph idx="1"/>
          </p:nvPr>
        </p:nvSpPr>
        <p:spPr>
          <a:xfrm>
            <a:off x="587764" y="571500"/>
            <a:ext cx="11121636" cy="8712199"/>
          </a:xfrm>
        </p:spPr>
        <p:txBody>
          <a:bodyPr>
            <a:normAutofit fontScale="70000" lnSpcReduction="20000"/>
          </a:bodyPr>
          <a:lstStyle/>
          <a:p>
            <a:pPr marL="0" indent="0">
              <a:lnSpc>
                <a:spcPct val="115000"/>
              </a:lnSpc>
              <a:spcAft>
                <a:spcPts val="1000"/>
              </a:spcAft>
              <a:buNone/>
            </a:pPr>
            <a:r>
              <a:rPr lang="nl-NL" sz="1500" b="1"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rPr>
              <a:t>Strategische samenwerking</a:t>
            </a:r>
            <a:br>
              <a:rPr lang="nl-NL" sz="1400" b="1" dirty="0">
                <a:solidFill>
                  <a:schemeClr val="accent1"/>
                </a:solidFill>
                <a:latin typeface="Arial" panose="020B0604020202020204" pitchFamily="34" charset="0"/>
                <a:ea typeface="Calibri" panose="020F0502020204030204" pitchFamily="34" charset="0"/>
                <a:cs typeface="Arial" panose="020B0604020202020204" pitchFamily="34" charset="0"/>
              </a:rPr>
            </a:br>
            <a:r>
              <a:rPr lang="nl-NL"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SGU is aangesloten bij de koepels </a:t>
            </a:r>
            <a:r>
              <a:rPr lang="nl-NL" sz="14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InEen</a:t>
            </a:r>
            <a:r>
              <a:rPr lang="nl-NL"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 de landelijke brancheorganisatie voor o.a. gezondheidscentra en via de huisartsen bij Huisartsen Utrecht Stad (HUS), een netwerk dat zich richt op een </a:t>
            </a:r>
            <a:r>
              <a:rPr lang="nl-NL" sz="14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stadsbrede</a:t>
            </a:r>
            <a:r>
              <a:rPr lang="nl-NL"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 belangenbehartiging en samenwerking van de Utrechtse husartsen. Daarnaast participeert de SGU in </a:t>
            </a:r>
            <a:r>
              <a:rPr lang="nl-NL" sz="14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Trijn</a:t>
            </a:r>
            <a:r>
              <a:rPr lang="nl-NL"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 een samenwerkingsverband dat de Regionale Transmurale Afspraken organiseert. Ook participeerde de SGU in de </a:t>
            </a:r>
            <a:r>
              <a:rPr lang="nl-NL" sz="14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stadsbrede</a:t>
            </a:r>
            <a:r>
              <a:rPr lang="nl-NL"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 GEZ-ontwikkeling om met de gemeente samen afspraken te maken en door te ontwikkelen naar de bovengenoemde </a:t>
            </a:r>
            <a:r>
              <a:rPr lang="nl-NL" sz="14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stadsbrede</a:t>
            </a:r>
            <a:r>
              <a:rPr lang="nl-NL"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 O&amp;I organisatie waarin afspraken met verzekeraar, gemeente en andere zorgaanbieders vorm krijgen.</a:t>
            </a:r>
            <a:r>
              <a:rPr lang="nl-NL" sz="1400" dirty="0">
                <a:solidFill>
                  <a:schemeClr val="tx1"/>
                </a:solidFill>
                <a:latin typeface="Arial" panose="020B0604020202020204" pitchFamily="34" charset="0"/>
                <a:ea typeface="Calibri" panose="020F0502020204030204" pitchFamily="34" charset="0"/>
                <a:cs typeface="Arial" panose="020B0604020202020204" pitchFamily="34" charset="0"/>
              </a:rPr>
              <a:t> Dat houdt in dat de </a:t>
            </a:r>
            <a:r>
              <a:rPr lang="nl-NL"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sinds 2015 </a:t>
            </a:r>
            <a:r>
              <a:rPr lang="nl-NL" sz="1400" dirty="0">
                <a:solidFill>
                  <a:schemeClr val="tx1"/>
                </a:solidFill>
                <a:latin typeface="Arial" panose="020B0604020202020204" pitchFamily="34" charset="0"/>
                <a:ea typeface="Calibri" panose="020F0502020204030204" pitchFamily="34" charset="0"/>
                <a:cs typeface="Arial" panose="020B0604020202020204" pitchFamily="34" charset="0"/>
              </a:rPr>
              <a:t>werkzame </a:t>
            </a:r>
            <a:r>
              <a:rPr lang="nl-NL"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GEZ (Geïntegreerde </a:t>
            </a:r>
            <a:r>
              <a:rPr lang="nl-NL" sz="14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Eerste-lijns</a:t>
            </a:r>
            <a:r>
              <a:rPr lang="nl-NL"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 Zorg) werkzaam met de naam Utrecht Zuid </a:t>
            </a:r>
            <a:r>
              <a:rPr lang="nl-NL" sz="14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Eerstelijn</a:t>
            </a:r>
            <a:r>
              <a:rPr lang="nl-NL"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 Samenwerking (UZES) voor haar werkzaamheden zich richt op die stedelijke organisatie en daar ook haar gelden verwerft. De in UZES  gestarte samenwerking m.b.t. zorgprogramma’s en preventieactiviteiten (allen multidisciplinair) die de verbinding met welzijns- en wijkactiviteiten voor bewoners versterken blijven onder die vlag gewoon doorgaan.</a:t>
            </a:r>
          </a:p>
          <a:p>
            <a:pPr marL="0" indent="0">
              <a:lnSpc>
                <a:spcPct val="115000"/>
              </a:lnSpc>
              <a:spcAft>
                <a:spcPts val="1000"/>
              </a:spcAft>
              <a:buNone/>
            </a:pPr>
            <a:endParaRPr lang="nl-NL" sz="1400" dirty="0">
              <a:solidFill>
                <a:schemeClr val="accent1"/>
              </a:solidFill>
              <a:effectLst/>
              <a:latin typeface="Arial" panose="020B0604020202020204" pitchFamily="34" charset="0"/>
              <a:ea typeface="Calibri" panose="020F0502020204030204" pitchFamily="34" charset="0"/>
              <a:cs typeface="Arial" panose="020B0604020202020204" pitchFamily="34" charset="0"/>
            </a:endParaRPr>
          </a:p>
          <a:p>
            <a:pPr marL="0" indent="0">
              <a:lnSpc>
                <a:spcPct val="115000"/>
              </a:lnSpc>
              <a:spcAft>
                <a:spcPts val="1000"/>
              </a:spcAft>
              <a:buNone/>
            </a:pPr>
            <a:br>
              <a:rPr lang="nl-NL" sz="1400" dirty="0">
                <a:solidFill>
                  <a:schemeClr val="accent1"/>
                </a:solidFill>
                <a:effectLst/>
                <a:latin typeface="Arial" panose="020B0604020202020204" pitchFamily="34" charset="0"/>
                <a:ea typeface="Calibri" panose="020F0502020204030204" pitchFamily="34" charset="0"/>
                <a:cs typeface="Arial" panose="020B0604020202020204" pitchFamily="34" charset="0"/>
              </a:rPr>
            </a:br>
            <a:r>
              <a:rPr lang="nl-NL" sz="2100" b="1"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rPr>
              <a:t>Ontwikkelingen in 2021</a:t>
            </a:r>
            <a:r>
              <a:rPr lang="nl-NL" sz="2100"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rPr>
              <a:t>.</a:t>
            </a:r>
          </a:p>
          <a:p>
            <a:pPr marL="0" indent="0">
              <a:lnSpc>
                <a:spcPct val="115000"/>
              </a:lnSpc>
              <a:spcAft>
                <a:spcPts val="1000"/>
              </a:spcAft>
              <a:buNone/>
            </a:pPr>
            <a:r>
              <a:rPr lang="nl-NL" sz="1700" b="1"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rPr>
              <a:t>Interne ontwikkelingen: </a:t>
            </a:r>
          </a:p>
          <a:p>
            <a:pPr marL="0" indent="0">
              <a:lnSpc>
                <a:spcPct val="115000"/>
              </a:lnSpc>
              <a:spcAft>
                <a:spcPts val="1000"/>
              </a:spcAft>
              <a:buNone/>
            </a:pPr>
            <a:r>
              <a:rPr lang="nl-NL"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Voor de interne ontwikkeling zijn vooral cliënt- en personeelstevredenheid leidend, naast goede huisvesting. Allen dragen bij aan kwaliteitsontwikkeling en ondernemingsresultaat. Cliëntenparticipatie krijgt vorm via grotere betrokkenheid van wijkbewoners; de cliëntenraad is uitgebreid en waar nodig treedt zij op als adviseur van het primaire proces en draagt bv bij aan de klachtenafhandeling; het uitbreiden van de Cliëntenraad blijft echter wel een punt van zorg. De klachten zijn professioneel en transparant afgehandeld en hebben waar gewenst opvolging gehad. En net als in andere jaren is aan alle accreditatie eisen voldaan; alle centra en disciplines zijn geaccrediteerd.</a:t>
            </a:r>
          </a:p>
          <a:p>
            <a:pPr marL="0" indent="0">
              <a:lnSpc>
                <a:spcPct val="115000"/>
              </a:lnSpc>
              <a:spcAft>
                <a:spcPts val="1000"/>
              </a:spcAft>
              <a:buNone/>
            </a:pPr>
            <a:r>
              <a:rPr lang="nl-NL"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De verdere invulling van een werkstructuur waarin de centra zelf in </a:t>
            </a:r>
            <a:r>
              <a:rPr lang="nl-NL" sz="17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the</a:t>
            </a:r>
            <a:r>
              <a:rPr lang="nl-NL"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 lead  zijn is in 2021 verder opgepakt; met de nodige hobbels vanwege werkdruk en arbeidsmarkt ontwikkelingen. COVID maakte samenhang enerzijds eenvoudiger omdat de noodzaak en urgentie van samen zorg leveren door zorgbeperkingen (luchtwegspreekuren), ziekte, richtlijnen en andere noodzakelijke aanpassingen vanzelf ontstonden. Maar anderzijds was de werkdruk hoog vanwege regelmatige uitval van medewerkers en een groeiende spanning op de arbeidsmarkt waardoor de bezetting in de centra onder druk stond en daardoor verdere </a:t>
            </a:r>
            <a:r>
              <a:rPr lang="nl-NL" sz="17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organisatie-ontwikkelingen</a:t>
            </a:r>
            <a:r>
              <a:rPr lang="nl-NL"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 niet konden worden opgepakt.</a:t>
            </a:r>
          </a:p>
          <a:p>
            <a:pPr marL="0" indent="0">
              <a:buNone/>
            </a:pPr>
            <a:r>
              <a:rPr lang="nl-NL"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In de centra Lunetten en Hoograven hebben in 2021 praktijkscans plaatsgevonden om de organisatie van de praktijk, de werkdruk en de instroom van </a:t>
            </a:r>
            <a:r>
              <a:rPr lang="nl-NL" sz="17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patienten</a:t>
            </a:r>
            <a:r>
              <a:rPr lang="nl-NL"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 vragen met elkaar te vergelijken en zo nodig tot aanpassingen te komen. Voor Lunetten zal dat in 2022 leiden tot het aanstellen van een praktijkmanager en het aanpassen van de werkverdeling bij assistentes en binnen de GGZ. Voor Hoograven worden op basis van de uitkomsten in 2022 afspraken gemaakt.</a:t>
            </a:r>
          </a:p>
          <a:p>
            <a:pPr marL="0" indent="0">
              <a:buNone/>
            </a:pPr>
            <a:br>
              <a:rPr lang="nl-NL"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br>
            <a:r>
              <a:rPr lang="nl-NL" sz="1700" b="1"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rPr>
              <a:t>Huisvesting: </a:t>
            </a:r>
          </a:p>
          <a:p>
            <a:pPr marL="0" indent="0">
              <a:buNone/>
            </a:pPr>
            <a:r>
              <a:rPr lang="nl-NL"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De (toekomstige) huisvesting van Lunetten </a:t>
            </a:r>
            <a:r>
              <a:rPr lang="nl-NL" sz="1700" dirty="0">
                <a:solidFill>
                  <a:schemeClr val="tx1"/>
                </a:solidFill>
                <a:latin typeface="Arial" panose="020B0604020202020204" pitchFamily="34" charset="0"/>
                <a:ea typeface="Calibri" panose="020F0502020204030204" pitchFamily="34" charset="0"/>
                <a:cs typeface="Arial" panose="020B0604020202020204" pitchFamily="34" charset="0"/>
              </a:rPr>
              <a:t>was nog steeds</a:t>
            </a:r>
            <a:r>
              <a:rPr lang="nl-NL"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 een zorg qua snelheid van besluitvorming. </a:t>
            </a:r>
            <a:r>
              <a:rPr lang="nl-NL" sz="1700" dirty="0">
                <a:solidFill>
                  <a:schemeClr val="tx1"/>
                </a:solidFill>
                <a:latin typeface="Arial" panose="020B0604020202020204" pitchFamily="34" charset="0"/>
                <a:ea typeface="Calibri" panose="020F0502020204030204" pitchFamily="34" charset="0"/>
                <a:cs typeface="Arial" panose="020B0604020202020204" pitchFamily="34" charset="0"/>
              </a:rPr>
              <a:t> D</a:t>
            </a:r>
            <a:r>
              <a:rPr lang="nl-NL"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e wens om in het huidige wijkcentrum de Musketon alle zorg en welzijn in een pand onder te brengen blijft, maar nu de huurprijs helder is geworden speelt voor de SGU de vraag of het, ook in vergelijking met een verbouwing van het huidige pand, betaalbaar is. Eind 2021 lag hiervoor een gespreksvoorstel klaar met de gemeente waar nog geen definitief besluit over genomen was. </a:t>
            </a:r>
          </a:p>
          <a:p>
            <a:pPr marL="0" indent="0">
              <a:buNone/>
            </a:pPr>
            <a:r>
              <a:rPr lang="nl-NL"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Voor Hoograven ligt een verbouwingsplan klaar maar lukte het helaas niet een aannemer te vinden om een offerte te maken. Ook dit proces wordt in 2022 voortgezet.  </a:t>
            </a:r>
          </a:p>
          <a:p>
            <a:pPr marL="0" indent="0">
              <a:buNone/>
            </a:pPr>
            <a:r>
              <a:rPr lang="nl-NL"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Op het Zand zijn wel grote stappen gezet naar een andere indeling van het pand, gevuld met huurders. De benedenverdieping is verbouwd waardoor één grote huurder intern kon verhuizen en op </a:t>
            </a:r>
            <a:r>
              <a:rPr lang="nl-NL" sz="1700" dirty="0">
                <a:solidFill>
                  <a:schemeClr val="tx1"/>
                </a:solidFill>
                <a:latin typeface="Arial" panose="020B0604020202020204" pitchFamily="34" charset="0"/>
                <a:ea typeface="Calibri" panose="020F0502020204030204" pitchFamily="34" charset="0"/>
                <a:cs typeface="Arial" panose="020B0604020202020204" pitchFamily="34" charset="0"/>
              </a:rPr>
              <a:t>de vrijgekomen</a:t>
            </a:r>
            <a:r>
              <a:rPr lang="nl-NL"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 plek een kleine apotheek van start kon gaan.</a:t>
            </a:r>
          </a:p>
          <a:p>
            <a:pPr marL="0" indent="0">
              <a:buNone/>
            </a:pPr>
            <a:endParaRPr lang="nl-NL" sz="17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0" indent="0">
              <a:buNone/>
            </a:pPr>
            <a:r>
              <a:rPr lang="nl-NL" sz="1700" b="1"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rPr>
              <a:t>Apotheek Lunetten:</a:t>
            </a:r>
          </a:p>
          <a:p>
            <a:pPr marL="0" indent="0">
              <a:buNone/>
            </a:pPr>
            <a:r>
              <a:rPr lang="nl-NL"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Eind 2019 heeft de RvT besloten om voor de apotheek een overname partner te zoeken. Structurele verliezen met als gevolg van het ontbreken van synergiemogelijkheden doordat de apotheek een standalone apotheek is maakten dat de SGU van mening is dat de continuïteit van dienstverlening en personeel beter in een andere constellatie tot zijn recht kan komen. Dit overname proces is begin 2020 van start gegaan, met de pandemie en wat vertraging erbij, heeft in augustus 2021</a:t>
            </a:r>
            <a:r>
              <a:rPr lang="nl-NL" sz="1700" dirty="0">
                <a:solidFill>
                  <a:schemeClr val="tx1"/>
                </a:solidFill>
                <a:latin typeface="Arial" panose="020B0604020202020204" pitchFamily="34" charset="0"/>
                <a:ea typeface="Calibri" panose="020F0502020204030204" pitchFamily="34" charset="0"/>
                <a:cs typeface="Arial" panose="020B0604020202020204" pitchFamily="34" charset="0"/>
              </a:rPr>
              <a:t> de</a:t>
            </a:r>
            <a:r>
              <a:rPr lang="nl-NL"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 overname door de </a:t>
            </a:r>
            <a:r>
              <a:rPr lang="nl-NL" sz="17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Hoogravense</a:t>
            </a:r>
            <a:r>
              <a:rPr lang="nl-NL"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 Apotheken plaatsgevonden. Na 40 jaar heeft de SGU daarmee geen apotheek meer in haar holding, wat weliswaar passend is vanuit de ontwikkeling en bekostiging van de zorg, maar vanuit samenhang in de zorg en oorsprong van de stichting betreurenswaardig.</a:t>
            </a:r>
          </a:p>
          <a:p>
            <a:pPr marL="0" indent="0">
              <a:lnSpc>
                <a:spcPct val="115000"/>
              </a:lnSpc>
              <a:spcAft>
                <a:spcPts val="1000"/>
              </a:spcAft>
              <a:buNone/>
            </a:pPr>
            <a:endParaRPr lang="nl-NL"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spcAft>
                <a:spcPts val="1000"/>
              </a:spcAft>
            </a:pPr>
            <a:endParaRPr lang="nl-NL" sz="14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nl-NL" dirty="0"/>
          </a:p>
        </p:txBody>
      </p:sp>
    </p:spTree>
    <p:extLst>
      <p:ext uri="{BB962C8B-B14F-4D97-AF65-F5344CB8AC3E}">
        <p14:creationId xmlns:p14="http://schemas.microsoft.com/office/powerpoint/2010/main" val="3739798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915D6C2D-4EF6-4DA4-8D1D-09EF238A5078}"/>
              </a:ext>
            </a:extLst>
          </p:cNvPr>
          <p:cNvSpPr>
            <a:spLocks noGrp="1"/>
          </p:cNvSpPr>
          <p:nvPr>
            <p:ph idx="1"/>
          </p:nvPr>
        </p:nvSpPr>
        <p:spPr>
          <a:xfrm>
            <a:off x="779780" y="712689"/>
            <a:ext cx="10454640" cy="7904749"/>
          </a:xfrm>
        </p:spPr>
        <p:txBody>
          <a:bodyPr>
            <a:normAutofit/>
          </a:bodyPr>
          <a:lstStyle/>
          <a:p>
            <a:pPr marL="0" indent="0">
              <a:buNone/>
            </a:pPr>
            <a:endParaRPr lang="nl-NL" sz="14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0" indent="0">
              <a:buNone/>
            </a:pPr>
            <a:r>
              <a:rPr lang="nl-NL" sz="1400" b="1"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rPr>
              <a:t>Externe ontwikkelingen:</a:t>
            </a:r>
          </a:p>
          <a:p>
            <a:pPr marL="0" indent="0">
              <a:buNone/>
            </a:pPr>
            <a:r>
              <a:rPr lang="nl-NL" sz="1200" b="1"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rPr>
              <a:t>Contracten:</a:t>
            </a:r>
          </a:p>
          <a:p>
            <a:pPr marL="0" indent="0">
              <a:buNone/>
            </a:pPr>
            <a:r>
              <a:rPr lang="nl-NL" sz="1200" dirty="0">
                <a:solidFill>
                  <a:schemeClr val="tx1"/>
                </a:solidFill>
                <a:latin typeface="Arial" panose="020B0604020202020204" pitchFamily="34" charset="0"/>
                <a:ea typeface="Calibri" panose="020F0502020204030204" pitchFamily="34" charset="0"/>
                <a:cs typeface="Arial" panose="020B0604020202020204" pitchFamily="34" charset="0"/>
              </a:rPr>
              <a:t>Zoals aangegeven is vanaf 2022 de stedelijke organisatie een gegeven waardoor de contracten voor samenwerking (GEZ) en voor chronische zorg en ouderen via deze organisatie lopen en niet meer via de SGU zelf. Dat maakt, mede door het laat afsluiten ervan met de verzekeraar,  dat zeker voor 2022 er een onzekerheidsmarge is wat het contract zowel qua werkzaamheden als vergoedingen oplevert. </a:t>
            </a:r>
          </a:p>
          <a:p>
            <a:pPr marL="0" indent="0">
              <a:buNone/>
            </a:pPr>
            <a:endParaRPr lang="nl-NL" sz="12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0" indent="0">
              <a:buNone/>
            </a:pPr>
            <a:r>
              <a:rPr lang="nl-NL" sz="1200" b="1"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rPr>
              <a:t>Financiering loondienstcentra:</a:t>
            </a:r>
          </a:p>
          <a:p>
            <a:pPr marL="0" indent="0">
              <a:buNone/>
            </a:pPr>
            <a:r>
              <a:rPr lang="nl-NL" sz="1200" dirty="0">
                <a:solidFill>
                  <a:schemeClr val="tx1"/>
                </a:solidFill>
                <a:latin typeface="Arial" panose="020B0604020202020204" pitchFamily="34" charset="0"/>
                <a:ea typeface="Calibri" panose="020F0502020204030204" pitchFamily="34" charset="0"/>
                <a:cs typeface="Arial" panose="020B0604020202020204" pitchFamily="34" charset="0"/>
              </a:rPr>
              <a:t>Vanuit de GEZ gelden hadden gezondheidscentra een opslag voor hun werkzaamheden om zo de fiscale verschillen met niet gezondheidscentra te compenseren. Lang heeft het erop geleken dat deze compensatie zou vervallen en daarmee de gezondheidscentra geen continuïteit meer zouden kennen. Eind november heeft de verzekeraar echter laten weten de regeling structureel te maken, waar nog wel discussie is of de hoogte van de compensatie toereikend is.</a:t>
            </a:r>
          </a:p>
          <a:p>
            <a:pPr marL="0" indent="0">
              <a:buNone/>
            </a:pPr>
            <a:endParaRPr lang="nl-NL" sz="12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0" indent="0">
              <a:buNone/>
            </a:pPr>
            <a:r>
              <a:rPr lang="nl-NL" sz="1200" b="1"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rPr>
              <a:t>Arbeidsmarkt:</a:t>
            </a:r>
          </a:p>
          <a:p>
            <a:pPr marL="0" indent="0">
              <a:buNone/>
            </a:pPr>
            <a:r>
              <a:rPr lang="nl-NL" sz="1200" dirty="0">
                <a:solidFill>
                  <a:schemeClr val="tx1"/>
                </a:solidFill>
                <a:latin typeface="Arial" panose="020B0604020202020204" pitchFamily="34" charset="0"/>
                <a:ea typeface="Calibri" panose="020F0502020204030204" pitchFamily="34" charset="0"/>
                <a:cs typeface="Arial" panose="020B0604020202020204" pitchFamily="34" charset="0"/>
              </a:rPr>
              <a:t>In toenemende mate merken we dat bij vertrek of afwezigheid van medewerkers het meer moeite kost of niet lukt om deze medewerkers op te laten volgen. Versterkt door COVID heeft de (eerstelijns) zorg een arbeidsmarktprobleem dat zich ook bij de SGU op de werkvloer manifesteert. Het vraagt zowel om interne als externe acties om hier het hoofd aan te bieden. Intern is hiervoor een werkgroep aangesteld. Extern moeten hiervoor in 2022 stappen gezet worden. </a:t>
            </a:r>
          </a:p>
          <a:p>
            <a:pPr marL="0" indent="0">
              <a:buNone/>
            </a:pPr>
            <a:endParaRPr lang="nl-NL" sz="12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0" indent="0">
              <a:buNone/>
            </a:pPr>
            <a:r>
              <a:rPr lang="nl-NL"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Ondanks COVID een jaar met veel ontwikkelingen die zowel trots geven over ieders inzet en commitment, maar ook zorgen over de continuïteit van de zorg vanuit arbeidsmarkt en financiering.</a:t>
            </a:r>
          </a:p>
          <a:p>
            <a:pPr marL="0" indent="0">
              <a:buNone/>
            </a:pPr>
            <a:endParaRPr lang="nl-NL" sz="12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0" indent="0">
              <a:buNone/>
            </a:pPr>
            <a:r>
              <a:rPr lang="nl-NL"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De bestuurder heeft in zomer 2021 aangegeven zijn functie te willen neerleggen. In september 2021 is een extern </a:t>
            </a:r>
            <a:r>
              <a:rPr lang="nl-NL" sz="1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buro</a:t>
            </a:r>
            <a:r>
              <a:rPr lang="nl-NL"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ingeschakeld om een profielschets te maken en de sollicitatieprocedure te begeleiden. In februari 2022 is de nieuwe bestuurder gestart en is er afscheid genomen van de </a:t>
            </a:r>
            <a:r>
              <a:rPr lang="nl-NL" sz="1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de</a:t>
            </a:r>
            <a:r>
              <a:rPr lang="nl-NL"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heer van </a:t>
            </a:r>
            <a:r>
              <a:rPr lang="nl-NL" sz="1200" dirty="0">
                <a:solidFill>
                  <a:schemeClr val="tx1"/>
                </a:solidFill>
                <a:latin typeface="Arial" panose="020B0604020202020204" pitchFamily="34" charset="0"/>
                <a:ea typeface="Calibri" panose="020F0502020204030204" pitchFamily="34" charset="0"/>
                <a:cs typeface="Arial" panose="020B0604020202020204" pitchFamily="34" charset="0"/>
              </a:rPr>
              <a:t>E</a:t>
            </a:r>
            <a:r>
              <a:rPr lang="nl-NL"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ck.</a:t>
            </a:r>
          </a:p>
          <a:p>
            <a:pPr marL="0" indent="0">
              <a:buNone/>
            </a:pPr>
            <a:endParaRPr lang="nl-NL" sz="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indent="0">
              <a:buNone/>
            </a:pPr>
            <a:r>
              <a:rPr lang="nl-NL"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Ivo </a:t>
            </a:r>
            <a:r>
              <a:rPr lang="nl-NL" sz="1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Richaers</a:t>
            </a:r>
            <a:r>
              <a:rPr lang="nl-NL"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p>
          <a:p>
            <a:pPr marL="0" indent="0">
              <a:buNone/>
            </a:pPr>
            <a:r>
              <a:rPr lang="nl-NL"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Directeur-bestuurder</a:t>
            </a:r>
          </a:p>
          <a:p>
            <a:pPr marL="0" indent="0">
              <a:buNone/>
            </a:pPr>
            <a:endParaRPr lang="nl-NL" dirty="0"/>
          </a:p>
        </p:txBody>
      </p:sp>
    </p:spTree>
    <p:extLst>
      <p:ext uri="{BB962C8B-B14F-4D97-AF65-F5344CB8AC3E}">
        <p14:creationId xmlns:p14="http://schemas.microsoft.com/office/powerpoint/2010/main" val="1748541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469900" y="444500"/>
            <a:ext cx="9705601" cy="8203088"/>
          </a:xfrm>
          <a:prstGeom prst="rect">
            <a:avLst/>
          </a:prstGeom>
        </p:spPr>
        <p:txBody>
          <a:bodyPr wrap="square" lIns="107513" tIns="53757" rIns="107513" bIns="53757">
            <a:spAutoFit/>
          </a:bodyPr>
          <a:lstStyle/>
          <a:p>
            <a:r>
              <a:rPr lang="nl-NL" sz="1600" b="1" dirty="0">
                <a:solidFill>
                  <a:schemeClr val="accent1">
                    <a:lumMod val="75000"/>
                  </a:schemeClr>
                </a:solidFill>
                <a:latin typeface="Arial" pitchFamily="34" charset="0"/>
                <a:cs typeface="Arial" pitchFamily="34" charset="0"/>
              </a:rPr>
              <a:t>Jaarverslag Raad van Toezicht</a:t>
            </a:r>
          </a:p>
          <a:p>
            <a:r>
              <a:rPr lang="nl-NL" sz="1600" dirty="0">
                <a:latin typeface="Arial" pitchFamily="34" charset="0"/>
                <a:cs typeface="Arial" pitchFamily="34" charset="0"/>
              </a:rPr>
              <a:t> </a:t>
            </a:r>
          </a:p>
          <a:p>
            <a:r>
              <a:rPr lang="nl-NL" sz="1200" dirty="0">
                <a:latin typeface="Arial" panose="020B0604020202020204" pitchFamily="34" charset="0"/>
                <a:cs typeface="Arial" panose="020B0604020202020204" pitchFamily="34" charset="0"/>
              </a:rPr>
              <a:t>Voor u ligt het jaarverslag 2021 van de Stichting Gezondheidscentra Utrecht(SGU). </a:t>
            </a:r>
          </a:p>
          <a:p>
            <a:r>
              <a:rPr lang="nl-NL" sz="1200" dirty="0">
                <a:effectLst/>
                <a:latin typeface="Arial" panose="020B0604020202020204" pitchFamily="34" charset="0"/>
                <a:ea typeface="Times New Roman" panose="02020603050405020304" pitchFamily="18" charset="0"/>
                <a:cs typeface="Arial" panose="020B0604020202020204" pitchFamily="34" charset="0"/>
              </a:rPr>
              <a:t>Net voor het schrijven van deze bijdrage van de Raad van Toezicht (RvT) ontvingen wij het bericht dat onze voorzitter van de RvT, Marianne </a:t>
            </a:r>
            <a:r>
              <a:rPr lang="nl-NL" sz="1200" dirty="0" err="1">
                <a:effectLst/>
                <a:latin typeface="Arial" panose="020B0604020202020204" pitchFamily="34" charset="0"/>
                <a:ea typeface="Times New Roman" panose="02020603050405020304" pitchFamily="18" charset="0"/>
                <a:cs typeface="Arial" panose="020B0604020202020204" pitchFamily="34" charset="0"/>
              </a:rPr>
              <a:t>Burgman</a:t>
            </a:r>
            <a:r>
              <a:rPr lang="nl-NL" sz="1200" dirty="0">
                <a:effectLst/>
                <a:latin typeface="Arial" panose="020B0604020202020204" pitchFamily="34" charset="0"/>
                <a:ea typeface="Times New Roman" panose="02020603050405020304" pitchFamily="18" charset="0"/>
                <a:cs typeface="Arial" panose="020B0604020202020204" pitchFamily="34" charset="0"/>
              </a:rPr>
              <a:t>, geheel onverwacht is overleden. Zij is bijna 8 jaar met verve verbonden geweest aan de Raad van Toezicht. De Raad van Toezicht is geschokt door haar overlijden. In het verslagjaar is zij zeer aanwezig en betrokken geweest bij diverse elementaire onderwerpen die in dit jaar speelden. Dat zij daarover niet meer zelf kan rapporteren spijt ons zeer. De leden van de RvT proberen dan ook haar aanwezigheid in het verslagjaar een plaats te geven.</a:t>
            </a:r>
          </a:p>
          <a:p>
            <a:r>
              <a:rPr lang="nl-NL" sz="1200" dirty="0">
                <a:effectLst/>
                <a:latin typeface="Arial" panose="020B0604020202020204" pitchFamily="34" charset="0"/>
                <a:ea typeface="Times New Roman" panose="02020603050405020304" pitchFamily="18" charset="0"/>
                <a:cs typeface="Arial" panose="020B0604020202020204" pitchFamily="34" charset="0"/>
              </a:rPr>
              <a:t> </a:t>
            </a:r>
          </a:p>
          <a:p>
            <a:r>
              <a:rPr lang="nl-NL" sz="1200" b="1" i="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Corona</a:t>
            </a:r>
            <a:endParaRPr lang="nl-NL" sz="12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endParaRPr>
          </a:p>
          <a:p>
            <a:r>
              <a:rPr lang="nl-NL" sz="1200" dirty="0">
                <a:effectLst/>
                <a:latin typeface="Arial" panose="020B0604020202020204" pitchFamily="34" charset="0"/>
                <a:ea typeface="Times New Roman" panose="02020603050405020304" pitchFamily="18" charset="0"/>
                <a:cs typeface="Arial" panose="020B0604020202020204" pitchFamily="34" charset="0"/>
              </a:rPr>
              <a:t>De RvT heeft grote bewondering voor alle medewerkers die geconfronteerd werden met allerlei zaken die opeens als gevolg van de Corona pandemie moesten worden opgepakt. De RvT heeft zich bij elke ontmoeting met de bestuurder, de OR en de CR laten informeren over de hoge werkdruk, het welbevinden van de medewerkers en de wijze waarop zij ondersteund konden worden. Omdat buiten de SGU nauwelijks vervangende medewerkers konden worden gevonden, heeft de organisatie grotendeels met de bestaande medewerkers de klus moeten klaren. Het is aan hen te danken dat de patiëntenzorg overeind kon blijven. Hulde!</a:t>
            </a:r>
          </a:p>
          <a:p>
            <a:r>
              <a:rPr lang="nl-NL" sz="1200" dirty="0">
                <a:effectLst/>
                <a:latin typeface="Arial" panose="020B0604020202020204" pitchFamily="34" charset="0"/>
                <a:ea typeface="Times New Roman" panose="02020603050405020304" pitchFamily="18" charset="0"/>
                <a:cs typeface="Arial" panose="020B0604020202020204" pitchFamily="34" charset="0"/>
              </a:rPr>
              <a:t> </a:t>
            </a:r>
          </a:p>
          <a:p>
            <a:r>
              <a:rPr lang="nl-NL" sz="1200" dirty="0">
                <a:effectLst/>
                <a:latin typeface="Arial" panose="020B0604020202020204" pitchFamily="34" charset="0"/>
                <a:ea typeface="Apple Color Emoji"/>
                <a:cs typeface="Arial" panose="020B0604020202020204" pitchFamily="34" charset="0"/>
              </a:rPr>
              <a:t>Als gevolg van de pandemie heeft de RvT tekortgeschoten in de contacten met de medewerkers en centra. Het niet bij elkaar mogen komen, is een enorme handicap voor de RvT om met de medewerkers contact te hebben. Wij proberen dat het komende jaar te herstellen. Ook de leden van de RvT, de bestuurder en andere gesprekspartners in het verslagjaar moesten het doen met digitale ontmoetingen, en dat blijft in het kader van een goed onderling contact slechts een hulpmiddel. Hopelijk kunnen we elkaar in 2021 weer ontmoeten.</a:t>
            </a:r>
            <a:endParaRPr lang="nl-NL" sz="1200" dirty="0">
              <a:effectLst/>
              <a:latin typeface="Arial" panose="020B0604020202020204" pitchFamily="34" charset="0"/>
              <a:ea typeface="Times New Roman" panose="02020603050405020304" pitchFamily="18" charset="0"/>
              <a:cs typeface="Arial" panose="020B0604020202020204" pitchFamily="34" charset="0"/>
            </a:endParaRPr>
          </a:p>
          <a:p>
            <a:r>
              <a:rPr lang="nl-NL" sz="1200" dirty="0">
                <a:effectLst/>
                <a:latin typeface="Arial" panose="020B0604020202020204" pitchFamily="34" charset="0"/>
                <a:ea typeface="Times New Roman" panose="02020603050405020304" pitchFamily="18" charset="0"/>
                <a:cs typeface="Arial" panose="020B0604020202020204" pitchFamily="34" charset="0"/>
              </a:rPr>
              <a:t> </a:t>
            </a:r>
          </a:p>
          <a:p>
            <a:r>
              <a:rPr lang="nl-NL" sz="1200" b="1" i="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Wijkgericht werken</a:t>
            </a:r>
            <a:endParaRPr lang="nl-NL" sz="12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endParaRPr>
          </a:p>
          <a:p>
            <a:r>
              <a:rPr lang="nl-NL" sz="1200" dirty="0">
                <a:effectLst/>
                <a:latin typeface="Arial" panose="020B0604020202020204" pitchFamily="34" charset="0"/>
                <a:ea typeface="Times New Roman" panose="02020603050405020304" pitchFamily="18" charset="0"/>
                <a:cs typeface="Arial" panose="020B0604020202020204" pitchFamily="34" charset="0"/>
              </a:rPr>
              <a:t>Als gevolg van de pandemie werd wederom duidelijk hoe verschillend onze centra zijn. De omliggende wijken en bewoners bepalen voor een groot deel de aard van de zorg die nodig is en daarmee de inzet van medewerkers. Dat geldt zowel bij de intensiteit van gevraagde zorg, als ook medicijngebruik, herstel en chronische ziekten. Dit heeft ons weer bevestigd dat het wijkgerichte werken van groot belang is.</a:t>
            </a:r>
          </a:p>
          <a:p>
            <a:r>
              <a:rPr lang="nl-NL" sz="1200" dirty="0">
                <a:effectLst/>
                <a:latin typeface="Arial" panose="020B0604020202020204" pitchFamily="34" charset="0"/>
                <a:ea typeface="Times New Roman" panose="02020603050405020304" pitchFamily="18" charset="0"/>
                <a:cs typeface="Arial" panose="020B0604020202020204" pitchFamily="34" charset="0"/>
              </a:rPr>
              <a:t> </a:t>
            </a:r>
          </a:p>
          <a:p>
            <a:r>
              <a:rPr lang="nl-NL" sz="1200" dirty="0">
                <a:effectLst/>
                <a:latin typeface="Arial" panose="020B0604020202020204" pitchFamily="34" charset="0"/>
                <a:ea typeface="Times New Roman" panose="02020603050405020304" pitchFamily="18" charset="0"/>
                <a:cs typeface="Arial" panose="020B0604020202020204" pitchFamily="34" charset="0"/>
              </a:rPr>
              <a:t>De SGU heeft enige jaren geleden de zorg in en voor de wijk als kerntaak benoemd. Ook in het verslagjaar wordt duidelijk dat alleen met gemeenschappelijke zorg, samenwerking van de diverse disciplines en open communicatie kwalitatief goede zorg kan worden geboden. Hetzelfde geldt ook voor de relatie met de wijkteams. Het is volgens de RvT een kwestie van tijd dat sprake zal zijn van geheel geïntegreerde zorg en welzijn. Met name in grote steden als Utrecht en de daarbij horende complexiteit van patiënten/inwoners. De SGU wil daar een voorname rol in spelen, herkenbaar voor samenwerkingspartners, verzekeraar en gemeente.</a:t>
            </a:r>
            <a:endParaRPr lang="nl-NL" sz="1200" dirty="0">
              <a:latin typeface="Arial" panose="020B0604020202020204" pitchFamily="34" charset="0"/>
              <a:cs typeface="Arial" pitchFamily="34" charset="0"/>
            </a:endParaRPr>
          </a:p>
          <a:p>
            <a:endParaRPr lang="nl-NL" sz="1400" dirty="0">
              <a:latin typeface="Arial" pitchFamily="34" charset="0"/>
              <a:cs typeface="Arial" pitchFamily="34" charset="0"/>
            </a:endParaRPr>
          </a:p>
          <a:p>
            <a:r>
              <a:rPr lang="nl-NL" sz="1400" b="1" i="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Apotheek</a:t>
            </a:r>
            <a:endParaRPr lang="nl-NL" sz="1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endParaRPr>
          </a:p>
          <a:p>
            <a:r>
              <a:rPr lang="nl-NL" sz="1200" dirty="0">
                <a:effectLst/>
                <a:latin typeface="Arial" panose="020B0604020202020204" pitchFamily="34" charset="0"/>
                <a:ea typeface="Times New Roman" panose="02020603050405020304" pitchFamily="18" charset="0"/>
                <a:cs typeface="Arial" panose="020B0604020202020204" pitchFamily="34" charset="0"/>
              </a:rPr>
              <a:t>Voor integrale zorg aan de bewoners van een wijk is de samenwerking met een apotheek essentieel. De SGU heeft altijd gevonden dat een apotheek in de directe omgeving van een zorgcentrum aanwezig moet zijn. Dat is de reden dat de RvT altijd aanwezigheid van de apotheek binnen SGU is blijven steunen, ondanks de verliezen die er werden geleden. In het verslagjaar is een procedure gestart om de apotheek beschikbaar te houden, maar dan in een andere structuur. Na het verslagjaar heeft de SGU een overeenkomst kunnen sluiten met de </a:t>
            </a:r>
            <a:r>
              <a:rPr lang="nl-NL" sz="1200" dirty="0" err="1">
                <a:effectLst/>
                <a:latin typeface="Arial" panose="020B0604020202020204" pitchFamily="34" charset="0"/>
                <a:ea typeface="Times New Roman" panose="02020603050405020304" pitchFamily="18" charset="0"/>
                <a:cs typeface="Arial" panose="020B0604020202020204" pitchFamily="34" charset="0"/>
              </a:rPr>
              <a:t>Hoogravense</a:t>
            </a:r>
            <a:r>
              <a:rPr lang="nl-NL" sz="1200" dirty="0">
                <a:effectLst/>
                <a:latin typeface="Arial" panose="020B0604020202020204" pitchFamily="34" charset="0"/>
                <a:ea typeface="Times New Roman" panose="02020603050405020304" pitchFamily="18" charset="0"/>
                <a:cs typeface="Arial" panose="020B0604020202020204" pitchFamily="34" charset="0"/>
              </a:rPr>
              <a:t> apotheek om enerzijds de beschikbaarheid van de apotheek te behouden en anderzijds de financiële exploitatie te verbeteren. De RvT vertrouwt erop dat de apotheek zijn wijkfunctie kan behouden en de medewerkers van de apotheek hun weg in de nieuwe structuur weten te vinden.</a:t>
            </a:r>
          </a:p>
          <a:p>
            <a:r>
              <a:rPr lang="nl-NL" sz="1200" dirty="0">
                <a:effectLst/>
                <a:latin typeface="Arial" panose="020B0604020202020204" pitchFamily="34" charset="0"/>
                <a:ea typeface="Times New Roman" panose="02020603050405020304" pitchFamily="18" charset="0"/>
                <a:cs typeface="Arial" panose="020B0604020202020204" pitchFamily="34" charset="0"/>
              </a:rPr>
              <a:t> </a:t>
            </a:r>
          </a:p>
          <a:p>
            <a:endParaRPr lang="nl-NL" sz="1600" dirty="0">
              <a:latin typeface="Arial" pitchFamily="34" charset="0"/>
              <a:cs typeface="Arial" pitchFamily="34" charset="0"/>
            </a:endParaRPr>
          </a:p>
        </p:txBody>
      </p:sp>
      <p:pic>
        <p:nvPicPr>
          <p:cNvPr id="1026" name="Picture 2" descr="N:\Coordinatoren\y.pijnacker\medewerkers\logo's\Logo Lunette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22053" y="3053333"/>
            <a:ext cx="1985434" cy="80464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N:\Coordinatoren\y.pijnacker\drukwerk\SGU-logo-klei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22053" y="633414"/>
            <a:ext cx="1125858" cy="1070817"/>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22053" y="5303383"/>
            <a:ext cx="1802205" cy="884435"/>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36247" y="4186848"/>
            <a:ext cx="1702410" cy="937718"/>
          </a:xfrm>
          <a:prstGeom prst="rect">
            <a:avLst/>
          </a:prstGeom>
          <a:noFill/>
          <a:extLst>
            <a:ext uri="{909E8E84-426E-40DD-AFC4-6F175D3DCCD1}">
              <a14:hiddenFill xmlns:a14="http://schemas.microsoft.com/office/drawing/2010/main">
                <a:solidFill>
                  <a:srgbClr val="FFFFFF"/>
                </a:solidFill>
              </a14:hiddenFill>
            </a:ext>
          </a:extLst>
        </p:spPr>
      </p:pic>
      <p:pic>
        <p:nvPicPr>
          <p:cNvPr id="4" name="Afbeelding 3" descr="Afbeelding met tekening&#10;&#10;Automatisch gegenereerde beschrijving">
            <a:extLst>
              <a:ext uri="{FF2B5EF4-FFF2-40B4-BE49-F238E27FC236}">
                <a16:creationId xmlns:a16="http://schemas.microsoft.com/office/drawing/2014/main" id="{5A646408-5690-40BF-A37D-9264F42B67B9}"/>
              </a:ext>
            </a:extLst>
          </p:cNvPr>
          <p:cNvPicPr>
            <a:picLocks noChangeAspect="1"/>
          </p:cNvPicPr>
          <p:nvPr/>
        </p:nvPicPr>
        <p:blipFill>
          <a:blip r:embed="rId6"/>
          <a:stretch>
            <a:fillRect/>
          </a:stretch>
        </p:blipFill>
        <p:spPr>
          <a:xfrm>
            <a:off x="10322053" y="6569972"/>
            <a:ext cx="1702410" cy="804645"/>
          </a:xfrm>
          <a:prstGeom prst="rect">
            <a:avLst/>
          </a:prstGeom>
        </p:spPr>
      </p:pic>
    </p:spTree>
    <p:extLst>
      <p:ext uri="{BB962C8B-B14F-4D97-AF65-F5344CB8AC3E}">
        <p14:creationId xmlns:p14="http://schemas.microsoft.com/office/powerpoint/2010/main" val="2068703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662943" y="578171"/>
            <a:ext cx="9134960" cy="4725212"/>
          </a:xfrm>
          <a:prstGeom prst="rect">
            <a:avLst/>
          </a:prstGeom>
        </p:spPr>
        <p:txBody>
          <a:bodyPr wrap="square" lIns="107513" tIns="53757" rIns="107513" bIns="53757">
            <a:spAutoFit/>
          </a:bodyPr>
          <a:lstStyle/>
          <a:p>
            <a:r>
              <a:rPr lang="nl-NL" sz="1400" dirty="0">
                <a:effectLst/>
                <a:latin typeface="Arial" panose="020B0604020202020204" pitchFamily="34" charset="0"/>
                <a:ea typeface="Times New Roman" panose="02020603050405020304" pitchFamily="18" charset="0"/>
                <a:cs typeface="Arial" panose="020B0604020202020204" pitchFamily="34" charset="0"/>
              </a:rPr>
              <a:t> </a:t>
            </a:r>
          </a:p>
          <a:p>
            <a:r>
              <a:rPr lang="nl-NL" sz="1400" b="1" i="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Inzicht in het financiële resultaat</a:t>
            </a:r>
            <a:endParaRPr lang="nl-NL" sz="1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endParaRPr>
          </a:p>
          <a:p>
            <a:r>
              <a:rPr lang="nl-NL" sz="1200" dirty="0">
                <a:effectLst/>
                <a:latin typeface="Arial" panose="020B0604020202020204" pitchFamily="34" charset="0"/>
                <a:ea typeface="Times New Roman" panose="02020603050405020304" pitchFamily="18" charset="0"/>
                <a:cs typeface="Arial" panose="020B0604020202020204" pitchFamily="34" charset="0"/>
              </a:rPr>
              <a:t>De Raad van Toezicht is positief over de ontwikkelingen in het financiële inzicht van de SGU. Gesprekken in de Auditcommissie hebben geleid tot aanvullende rapportages waardoor de prestaties per centrum inzichtelijker zijn geworden en de Raad haar toetsende rol goed kan vervullen. Afgelopen jaar was er een goede samenwerking met de bestuurder in de ontwikkeling hiervan.</a:t>
            </a:r>
          </a:p>
          <a:p>
            <a:r>
              <a:rPr lang="nl-NL" sz="1400" i="1" dirty="0">
                <a:effectLst/>
                <a:latin typeface="Arial" panose="020B0604020202020204" pitchFamily="34" charset="0"/>
                <a:ea typeface="Times New Roman" panose="02020603050405020304" pitchFamily="18" charset="0"/>
                <a:cs typeface="Arial" panose="020B0604020202020204" pitchFamily="34" charset="0"/>
              </a:rPr>
              <a:t> </a:t>
            </a:r>
            <a:endParaRPr lang="nl-NL" sz="1400" dirty="0">
              <a:effectLst/>
              <a:latin typeface="Arial" panose="020B0604020202020204" pitchFamily="34" charset="0"/>
              <a:ea typeface="Times New Roman" panose="02020603050405020304" pitchFamily="18" charset="0"/>
              <a:cs typeface="Arial" panose="020B0604020202020204" pitchFamily="34" charset="0"/>
            </a:endParaRPr>
          </a:p>
          <a:p>
            <a:r>
              <a:rPr lang="nl-NL" sz="1400" b="1" i="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Externe ontwikkelingen loondienstcentra</a:t>
            </a:r>
            <a:endParaRPr lang="nl-NL" sz="1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endParaRPr>
          </a:p>
          <a:p>
            <a:r>
              <a:rPr lang="nl-NL" sz="1200" dirty="0">
                <a:effectLst/>
                <a:latin typeface="Arial" panose="020B0604020202020204" pitchFamily="34" charset="0"/>
                <a:ea typeface="Times New Roman" panose="02020603050405020304" pitchFamily="18" charset="0"/>
                <a:cs typeface="Arial" panose="020B0604020202020204" pitchFamily="34" charset="0"/>
              </a:rPr>
              <a:t>Ook in het verslagjaar is de structuur van loondienstcentra een onderwerp van gesprek geweest in de vergaderingen van de Raad van Toezicht. De bestuurder heeft de Raad regelmatig geïnformeerd over de gesprekken tussen de centra, de verzekeraars en de </a:t>
            </a:r>
            <a:r>
              <a:rPr lang="nl-NL" sz="1200" dirty="0" err="1">
                <a:effectLst/>
                <a:latin typeface="Arial" panose="020B0604020202020204" pitchFamily="34" charset="0"/>
                <a:ea typeface="Times New Roman" panose="02020603050405020304" pitchFamily="18" charset="0"/>
                <a:cs typeface="Arial" panose="020B0604020202020204" pitchFamily="34" charset="0"/>
              </a:rPr>
              <a:t>NZa</a:t>
            </a:r>
            <a:r>
              <a:rPr lang="nl-NL" sz="1200" dirty="0">
                <a:effectLst/>
                <a:latin typeface="Arial" panose="020B0604020202020204" pitchFamily="34" charset="0"/>
                <a:ea typeface="Times New Roman" panose="02020603050405020304" pitchFamily="18" charset="0"/>
                <a:cs typeface="Arial" panose="020B0604020202020204" pitchFamily="34" charset="0"/>
              </a:rPr>
              <a:t>. Volgens de RvT mag er financieel gezien geen verschil zitten tussen het bieden van werk in loondienst of als zelfstandig gevestigde zorgverleners. Gezien het feit dat dezelfde discussie ook bij de ziekenhuizen wordt gevoerd wordt het hoog tijd dat op dit punt knopen worden doorgehakt. De Raad van Toezicht volgt deze ontwikkeling nauwgezet in het kader van de toekomst van de SGU.</a:t>
            </a:r>
          </a:p>
          <a:p>
            <a:r>
              <a:rPr lang="nl-NL" sz="1400" dirty="0">
                <a:effectLst/>
                <a:latin typeface="Arial" panose="020B0604020202020204" pitchFamily="34" charset="0"/>
                <a:ea typeface="Times New Roman" panose="02020603050405020304" pitchFamily="18" charset="0"/>
                <a:cs typeface="Arial" panose="020B0604020202020204" pitchFamily="34" charset="0"/>
              </a:rPr>
              <a:t> </a:t>
            </a:r>
          </a:p>
          <a:p>
            <a:r>
              <a:rPr lang="nl-NL" sz="1400" b="1" i="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Samenwerking medezeggenschap</a:t>
            </a:r>
            <a:endParaRPr lang="nl-NL" sz="1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endParaRPr>
          </a:p>
          <a:p>
            <a:r>
              <a:rPr lang="nl-NL" sz="1200" dirty="0">
                <a:effectLst/>
                <a:latin typeface="Arial" panose="020B0604020202020204" pitchFamily="34" charset="0"/>
                <a:ea typeface="Times New Roman" panose="02020603050405020304" pitchFamily="18" charset="0"/>
                <a:cs typeface="Arial" panose="020B0604020202020204" pitchFamily="34" charset="0"/>
              </a:rPr>
              <a:t>De Raad van Toezicht heeft in het verslagjaar meerdere malen overlegd met de Ondernemingsraad en Cliëntenraad. De hiervoor genoemde onderwerpen kwamen daar ter sprake. De Ondernemingsraad heeft daarnaast haar feedback gegeven ter voorbereiding van het jaargesprek door de Raad van Toezicht met de bestuurder. </a:t>
            </a:r>
          </a:p>
          <a:p>
            <a:r>
              <a:rPr lang="nl-NL" sz="1200" dirty="0">
                <a:effectLst/>
                <a:latin typeface="Arial" panose="020B0604020202020204" pitchFamily="34" charset="0"/>
                <a:ea typeface="Times New Roman" panose="02020603050405020304" pitchFamily="18" charset="0"/>
                <a:cs typeface="Arial" panose="020B0604020202020204" pitchFamily="34" charset="0"/>
              </a:rPr>
              <a:t>De RvT hecht zeer aan een goede invulling van de medezeggenschap. Helaas merken wij op in de besprekingen met de OR en CR dat het werk nog op een te beperkt aantal schouders rust. Wij waarderen het werk van de leden van deze raden en wensen toe dat zich meer mensen aanmelden om hieraan deel te nemen.</a:t>
            </a:r>
          </a:p>
          <a:p>
            <a:endParaRPr lang="nl-NL" sz="1200" dirty="0">
              <a:latin typeface="Arial" panose="020B0604020202020204" pitchFamily="34" charset="0"/>
              <a:cs typeface="Arial" panose="020B0604020202020204" pitchFamily="34" charset="0"/>
            </a:endParaRPr>
          </a:p>
          <a:p>
            <a:r>
              <a:rPr lang="nl-NL" sz="1200" dirty="0">
                <a:latin typeface="Arial" panose="020B0604020202020204" pitchFamily="34" charset="0"/>
                <a:cs typeface="Arial" panose="020B0604020202020204" pitchFamily="34" charset="0"/>
              </a:rPr>
              <a:t>Mariette Vos – </a:t>
            </a:r>
            <a:r>
              <a:rPr lang="nl-NL" sz="1200" dirty="0" err="1">
                <a:latin typeface="Arial" panose="020B0604020202020204" pitchFamily="34" charset="0"/>
                <a:cs typeface="Arial" panose="020B0604020202020204" pitchFamily="34" charset="0"/>
              </a:rPr>
              <a:t>Lambooy</a:t>
            </a:r>
            <a:endParaRPr lang="nl-NL" sz="1200" dirty="0">
              <a:latin typeface="Arial" panose="020B0604020202020204" pitchFamily="34" charset="0"/>
              <a:cs typeface="Arial" panose="020B0604020202020204" pitchFamily="34" charset="0"/>
            </a:endParaRPr>
          </a:p>
          <a:p>
            <a:r>
              <a:rPr lang="nl-NL" sz="1200" dirty="0" err="1">
                <a:latin typeface="Arial" panose="020B0604020202020204" pitchFamily="34" charset="0"/>
                <a:cs typeface="Arial" panose="020B0604020202020204" pitchFamily="34" charset="0"/>
              </a:rPr>
              <a:t>Wnd</a:t>
            </a:r>
            <a:r>
              <a:rPr lang="nl-NL" sz="1200" dirty="0">
                <a:latin typeface="Arial" panose="020B0604020202020204" pitchFamily="34" charset="0"/>
                <a:cs typeface="Arial" pitchFamily="34" charset="0"/>
              </a:rPr>
              <a:t> voorzitter </a:t>
            </a:r>
          </a:p>
        </p:txBody>
      </p:sp>
      <p:pic>
        <p:nvPicPr>
          <p:cNvPr id="1026" name="Picture 2" descr="N:\Coordinatoren\y.pijnacker\medewerkers\logo's\Logo Lunette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247" y="3080948"/>
            <a:ext cx="1985434" cy="80464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N:\Coordinatoren\y.pijnacker\drukwerk\SGU-logo-klei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0227" y="989014"/>
            <a:ext cx="1125858" cy="1070817"/>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22053" y="5303383"/>
            <a:ext cx="1802205" cy="884435"/>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36247" y="4186848"/>
            <a:ext cx="1702410" cy="937718"/>
          </a:xfrm>
          <a:prstGeom prst="rect">
            <a:avLst/>
          </a:prstGeom>
          <a:noFill/>
          <a:extLst>
            <a:ext uri="{909E8E84-426E-40DD-AFC4-6F175D3DCCD1}">
              <a14:hiddenFill xmlns:a14="http://schemas.microsoft.com/office/drawing/2010/main">
                <a:solidFill>
                  <a:srgbClr val="FFFFFF"/>
                </a:solidFill>
              </a14:hiddenFill>
            </a:ext>
          </a:extLst>
        </p:spPr>
      </p:pic>
      <p:pic>
        <p:nvPicPr>
          <p:cNvPr id="4" name="Afbeelding 3" descr="Afbeelding met tekening&#10;&#10;Automatisch gegenereerde beschrijving">
            <a:extLst>
              <a:ext uri="{FF2B5EF4-FFF2-40B4-BE49-F238E27FC236}">
                <a16:creationId xmlns:a16="http://schemas.microsoft.com/office/drawing/2014/main" id="{5A646408-5690-40BF-A37D-9264F42B67B9}"/>
              </a:ext>
            </a:extLst>
          </p:cNvPr>
          <p:cNvPicPr>
            <a:picLocks noChangeAspect="1"/>
          </p:cNvPicPr>
          <p:nvPr/>
        </p:nvPicPr>
        <p:blipFill>
          <a:blip r:embed="rId6"/>
          <a:stretch>
            <a:fillRect/>
          </a:stretch>
        </p:blipFill>
        <p:spPr>
          <a:xfrm>
            <a:off x="10520695" y="6586952"/>
            <a:ext cx="1702410" cy="804645"/>
          </a:xfrm>
          <a:prstGeom prst="rect">
            <a:avLst/>
          </a:prstGeom>
        </p:spPr>
      </p:pic>
    </p:spTree>
    <p:extLst>
      <p:ext uri="{BB962C8B-B14F-4D97-AF65-F5344CB8AC3E}">
        <p14:creationId xmlns:p14="http://schemas.microsoft.com/office/powerpoint/2010/main" val="3186196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512575" y="124580"/>
            <a:ext cx="11957949" cy="1955673"/>
          </a:xfrm>
          <a:prstGeom prst="rect">
            <a:avLst/>
          </a:prstGeom>
        </p:spPr>
        <p:txBody>
          <a:bodyPr wrap="square" lIns="107513" tIns="53757" rIns="107513" bIns="53757">
            <a:spAutoFit/>
          </a:bodyPr>
          <a:lstStyle/>
          <a:p>
            <a:pPr>
              <a:lnSpc>
                <a:spcPct val="115000"/>
              </a:lnSpc>
              <a:spcBef>
                <a:spcPts val="2821"/>
              </a:spcBef>
            </a:pPr>
            <a:r>
              <a:rPr lang="nl-NL" sz="1600" b="1" kern="0" dirty="0">
                <a:solidFill>
                  <a:schemeClr val="accent1">
                    <a:lumMod val="75000"/>
                  </a:schemeClr>
                </a:solidFill>
                <a:uFill>
                  <a:solidFill>
                    <a:srgbClr val="365F91"/>
                  </a:solidFill>
                </a:uFill>
                <a:latin typeface="Arial" panose="020B0604020202020204" pitchFamily="34" charset="0"/>
                <a:ea typeface="Cambria" panose="02040503050406030204" pitchFamily="18" charset="0"/>
                <a:cs typeface="Arial" panose="020B0604020202020204" pitchFamily="34" charset="0"/>
              </a:rPr>
              <a:t>Wie zijn wij</a:t>
            </a:r>
            <a:endParaRPr lang="nl-NL" sz="1600" dirty="0">
              <a:solidFill>
                <a:srgbClr val="000000"/>
              </a:solidFill>
              <a:uFill>
                <a:solidFill>
                  <a:srgbClr val="000000"/>
                </a:solidFill>
              </a:uFill>
              <a:latin typeface="Arial" panose="020B0604020202020204" pitchFamily="34" charset="0"/>
              <a:ea typeface="Calibri" panose="020F0502020204030204" pitchFamily="34" charset="0"/>
              <a:cs typeface="Arial" panose="020B0604020202020204" pitchFamily="34" charset="0"/>
            </a:endParaRPr>
          </a:p>
          <a:p>
            <a:pPr>
              <a:lnSpc>
                <a:spcPct val="115000"/>
              </a:lnSpc>
              <a:spcAft>
                <a:spcPts val="1176"/>
              </a:spcAft>
            </a:pPr>
            <a:r>
              <a:rPr lang="nl-NL" sz="1200" dirty="0">
                <a:solidFill>
                  <a:srgbClr val="000000"/>
                </a:solidFill>
                <a:uFill>
                  <a:solidFill>
                    <a:srgbClr val="000000"/>
                  </a:solidFill>
                </a:uFill>
                <a:latin typeface="Arial" panose="020B0604020202020204" pitchFamily="34" charset="0"/>
                <a:ea typeface="Calibri" panose="020F0502020204030204" pitchFamily="34" charset="0"/>
                <a:cs typeface="Arial" panose="020B0604020202020204" pitchFamily="34" charset="0"/>
              </a:rPr>
              <a:t>De Stichting Gezondheidscentra Utrecht (SGU) is de koepel boven de 3 aangesloten multidisciplinaire gezondheidscentra en een fitness organisatie in de wijk Lunetten. 2 van de 3 centra liggen in Utrecht zuid en 1 centrum is gevestigd in Leidsche Rijn. </a:t>
            </a:r>
          </a:p>
          <a:p>
            <a:pPr>
              <a:lnSpc>
                <a:spcPct val="115000"/>
              </a:lnSpc>
              <a:spcAft>
                <a:spcPts val="1176"/>
              </a:spcAft>
            </a:pPr>
            <a:r>
              <a:rPr lang="nl-NL" sz="1200" dirty="0">
                <a:solidFill>
                  <a:srgbClr val="000000"/>
                </a:solidFill>
                <a:uFill>
                  <a:solidFill>
                    <a:srgbClr val="000000"/>
                  </a:solidFill>
                </a:uFill>
                <a:latin typeface="Arial" panose="020B0604020202020204" pitchFamily="34" charset="0"/>
                <a:ea typeface="Calibri" panose="020F0502020204030204" pitchFamily="34" charset="0"/>
                <a:cs typeface="Arial" panose="020B0604020202020204" pitchFamily="34" charset="0"/>
              </a:rPr>
              <a:t>Sinds 2015 is de SGU onderdeel van de Geïntegreerde Eerstelijns organisatie Utrecht Zuid (UZES). Een samenwerking met de zelfstandige 1</a:t>
            </a:r>
            <a:r>
              <a:rPr lang="nl-NL" sz="1200" baseline="30000" dirty="0">
                <a:solidFill>
                  <a:srgbClr val="000000"/>
                </a:solidFill>
                <a:uFill>
                  <a:solidFill>
                    <a:srgbClr val="000000"/>
                  </a:solidFill>
                </a:uFill>
                <a:latin typeface="Arial" panose="020B0604020202020204" pitchFamily="34" charset="0"/>
                <a:ea typeface="Calibri" panose="020F0502020204030204" pitchFamily="34" charset="0"/>
                <a:cs typeface="Arial" panose="020B0604020202020204" pitchFamily="34" charset="0"/>
              </a:rPr>
              <a:t>ste</a:t>
            </a:r>
            <a:r>
              <a:rPr lang="nl-NL" sz="1200" dirty="0">
                <a:solidFill>
                  <a:srgbClr val="000000"/>
                </a:solidFill>
                <a:uFill>
                  <a:solidFill>
                    <a:srgbClr val="000000"/>
                  </a:solidFill>
                </a:uFill>
                <a:latin typeface="Arial" panose="020B0604020202020204" pitchFamily="34" charset="0"/>
                <a:ea typeface="Calibri" panose="020F0502020204030204" pitchFamily="34" charset="0"/>
                <a:cs typeface="Arial" panose="020B0604020202020204" pitchFamily="34" charset="0"/>
              </a:rPr>
              <a:t> lijn organisatie Nieuw </a:t>
            </a:r>
            <a:r>
              <a:rPr lang="nl-NL" sz="1200" dirty="0" err="1">
                <a:solidFill>
                  <a:srgbClr val="000000"/>
                </a:solidFill>
                <a:uFill>
                  <a:solidFill>
                    <a:srgbClr val="000000"/>
                  </a:solidFill>
                </a:uFill>
                <a:latin typeface="Arial" panose="020B0604020202020204" pitchFamily="34" charset="0"/>
                <a:ea typeface="Calibri" panose="020F0502020204030204" pitchFamily="34" charset="0"/>
                <a:cs typeface="Arial" panose="020B0604020202020204" pitchFamily="34" charset="0"/>
              </a:rPr>
              <a:t>Plettenburgh</a:t>
            </a:r>
            <a:r>
              <a:rPr lang="nl-NL" sz="1200" dirty="0">
                <a:solidFill>
                  <a:srgbClr val="000000"/>
                </a:solidFill>
                <a:uFill>
                  <a:solidFill>
                    <a:srgbClr val="000000"/>
                  </a:solidFill>
                </a:uFill>
                <a:latin typeface="Arial" panose="020B0604020202020204" pitchFamily="34" charset="0"/>
                <a:ea typeface="Calibri" panose="020F0502020204030204" pitchFamily="34" charset="0"/>
                <a:cs typeface="Arial" panose="020B0604020202020204" pitchFamily="34" charset="0"/>
              </a:rPr>
              <a:t> (huisartsen maatschap, fysiotherapie en apotheek) en de solist huisarts uit Lunetten.</a:t>
            </a:r>
          </a:p>
          <a:p>
            <a:pPr>
              <a:lnSpc>
                <a:spcPct val="115000"/>
              </a:lnSpc>
              <a:spcAft>
                <a:spcPts val="1176"/>
              </a:spcAft>
            </a:pPr>
            <a:r>
              <a:rPr lang="nl-NL" sz="1200" dirty="0">
                <a:solidFill>
                  <a:srgbClr val="000000"/>
                </a:solidFill>
                <a:uFill>
                  <a:solidFill>
                    <a:srgbClr val="000000"/>
                  </a:solidFill>
                </a:uFill>
                <a:latin typeface="Arial" panose="020B0604020202020204" pitchFamily="34" charset="0"/>
                <a:ea typeface="Calibri" panose="020F0502020204030204" pitchFamily="34" charset="0"/>
                <a:cs typeface="Arial" panose="020B0604020202020204" pitchFamily="34" charset="0"/>
              </a:rPr>
              <a:t>In de gezondheidscentra hebben zelfstandige disciplines spreekuur: </a:t>
            </a:r>
            <a:r>
              <a:rPr lang="nl-NL" sz="1200" dirty="0" err="1">
                <a:solidFill>
                  <a:srgbClr val="000000"/>
                </a:solidFill>
                <a:uFill>
                  <a:solidFill>
                    <a:srgbClr val="000000"/>
                  </a:solidFill>
                </a:uFill>
                <a:latin typeface="Arial" panose="020B0604020202020204" pitchFamily="34" charset="0"/>
                <a:ea typeface="Calibri" panose="020F0502020204030204" pitchFamily="34" charset="0"/>
                <a:cs typeface="Arial" panose="020B0604020202020204" pitchFamily="34" charset="0"/>
              </a:rPr>
              <a:t>Saltro</a:t>
            </a:r>
            <a:r>
              <a:rPr lang="nl-NL" sz="1200" dirty="0">
                <a:solidFill>
                  <a:srgbClr val="000000"/>
                </a:solidFill>
                <a:uFill>
                  <a:solidFill>
                    <a:srgbClr val="000000"/>
                  </a:solidFill>
                </a:uFill>
                <a:latin typeface="Arial" panose="020B0604020202020204" pitchFamily="34" charset="0"/>
                <a:ea typeface="Calibri" panose="020F0502020204030204" pitchFamily="34" charset="0"/>
                <a:cs typeface="Arial" panose="020B0604020202020204" pitchFamily="34" charset="0"/>
              </a:rPr>
              <a:t>, diëtiste, verslavingszorg, verloskundige, psychologen, podotherapeuten, logopedisten, buurtteam, JGZ, GGZ etc.</a:t>
            </a:r>
          </a:p>
        </p:txBody>
      </p:sp>
      <p:sp>
        <p:nvSpPr>
          <p:cNvPr id="5" name="Rechthoek 4"/>
          <p:cNvSpPr/>
          <p:nvPr/>
        </p:nvSpPr>
        <p:spPr>
          <a:xfrm>
            <a:off x="512575" y="6413401"/>
            <a:ext cx="10312316" cy="3063219"/>
          </a:xfrm>
          <a:prstGeom prst="rect">
            <a:avLst/>
          </a:prstGeom>
        </p:spPr>
        <p:txBody>
          <a:bodyPr wrap="square" lIns="107513" tIns="53757" rIns="107513" bIns="53757">
            <a:spAutoFit/>
          </a:bodyPr>
          <a:lstStyle/>
          <a:p>
            <a:r>
              <a:rPr lang="nl-NL" sz="1200" b="1" dirty="0">
                <a:solidFill>
                  <a:schemeClr val="accent1">
                    <a:lumMod val="75000"/>
                  </a:schemeClr>
                </a:solidFill>
                <a:latin typeface="Arial" pitchFamily="34" charset="0"/>
                <a:cs typeface="Arial" pitchFamily="34" charset="0"/>
              </a:rPr>
              <a:t>De Ondernemingsraad (OR) </a:t>
            </a:r>
          </a:p>
          <a:p>
            <a:r>
              <a:rPr lang="nl-NL" sz="1200" dirty="0">
                <a:latin typeface="Arial" pitchFamily="34" charset="0"/>
                <a:cs typeface="Arial" pitchFamily="34" charset="0"/>
              </a:rPr>
              <a:t>De OR, opgericht in 2014, bestaat uit vertegenwoordigers van de medewerkers uit de aangesloten centra. </a:t>
            </a:r>
          </a:p>
          <a:p>
            <a:r>
              <a:rPr lang="nl-NL" sz="1200" dirty="0">
                <a:latin typeface="Arial" pitchFamily="34" charset="0"/>
                <a:cs typeface="Arial" pitchFamily="34" charset="0"/>
              </a:rPr>
              <a:t>De leden van de OR zijn: Julia Machielsen (POH-ggz; VZ),Gonnie Vollebregt (POH), Paulien Drijkoningen (huisarts), Rianne Slieker (fysiotherapeut) en Corina van Zanten (assistente). </a:t>
            </a:r>
          </a:p>
          <a:p>
            <a:r>
              <a:rPr lang="nl-NL" sz="1200" dirty="0">
                <a:latin typeface="Arial" pitchFamily="34" charset="0"/>
                <a:cs typeface="Arial" pitchFamily="34" charset="0"/>
              </a:rPr>
              <a:t>De OR heeft 6 maal vergaderd, daarnaast met de 2x met de RvT en de CR.</a:t>
            </a:r>
          </a:p>
          <a:p>
            <a:r>
              <a:rPr lang="nl-NL" sz="1200" dirty="0">
                <a:latin typeface="Arial" pitchFamily="34" charset="0"/>
                <a:cs typeface="Arial" pitchFamily="34" charset="0"/>
              </a:rPr>
              <a:t>De OR is betrokken geweest bij de profielschets en de sollicitatie gesprekken voor de nieuwe bestuurder. Heeft een advies aanvraag gekregen voor de voorgenomen aanpassing van de organisatie structuur in </a:t>
            </a:r>
            <a:r>
              <a:rPr lang="nl-NL" sz="1200" dirty="0" err="1">
                <a:latin typeface="Arial" pitchFamily="34" charset="0"/>
                <a:cs typeface="Arial" pitchFamily="34" charset="0"/>
              </a:rPr>
              <a:t>gc</a:t>
            </a:r>
            <a:r>
              <a:rPr lang="nl-NL" sz="1200" dirty="0">
                <a:latin typeface="Arial" pitchFamily="34" charset="0"/>
                <a:cs typeface="Arial" pitchFamily="34" charset="0"/>
              </a:rPr>
              <a:t> Lunetten. </a:t>
            </a:r>
          </a:p>
          <a:p>
            <a:r>
              <a:rPr lang="nl-NL" sz="1200" dirty="0">
                <a:latin typeface="Arial" pitchFamily="34" charset="0"/>
                <a:cs typeface="Arial" pitchFamily="34" charset="0"/>
              </a:rPr>
              <a:t>1x per jaar heeft de OR een “soepavond” waar functioneren van de OR-groep besproken wordt. De OR-leden hebben een maatwerkscholing gevolgd waarin het functioneren van de OR centraal stond. </a:t>
            </a:r>
          </a:p>
          <a:p>
            <a:endParaRPr lang="nl-NL" sz="1200" b="1" dirty="0">
              <a:solidFill>
                <a:schemeClr val="accent1">
                  <a:lumMod val="75000"/>
                </a:schemeClr>
              </a:solidFill>
              <a:latin typeface="Arial" pitchFamily="34" charset="0"/>
              <a:cs typeface="Arial" pitchFamily="34" charset="0"/>
            </a:endParaRPr>
          </a:p>
          <a:p>
            <a:r>
              <a:rPr lang="nl-NL" sz="1200" b="1" dirty="0">
                <a:solidFill>
                  <a:schemeClr val="accent1">
                    <a:lumMod val="75000"/>
                  </a:schemeClr>
                </a:solidFill>
                <a:latin typeface="Arial" pitchFamily="34" charset="0"/>
                <a:cs typeface="Arial" pitchFamily="34" charset="0"/>
              </a:rPr>
              <a:t>De cliëntenraad (CR)</a:t>
            </a:r>
          </a:p>
          <a:p>
            <a:r>
              <a:rPr lang="nl-NL" sz="1200" dirty="0">
                <a:latin typeface="Arial" pitchFamily="34" charset="0"/>
                <a:cs typeface="Arial" pitchFamily="34" charset="0"/>
              </a:rPr>
              <a:t>Bestaat uit 3 patiënten die ingeschreven zijn in de aangesloten gezondheidscentra en woonachtig in de een van de wijken. </a:t>
            </a:r>
          </a:p>
          <a:p>
            <a:r>
              <a:rPr lang="nl-NL" sz="1200" dirty="0">
                <a:latin typeface="Arial" pitchFamily="34" charset="0"/>
                <a:cs typeface="Arial" pitchFamily="34" charset="0"/>
              </a:rPr>
              <a:t>De leden van het CR zijn: Dick Kroon, Tineke Meulenkamp (vz), </a:t>
            </a:r>
            <a:r>
              <a:rPr lang="nl-NL" sz="1200" dirty="0" err="1">
                <a:latin typeface="Arial" pitchFamily="34" charset="0"/>
                <a:cs typeface="Arial" pitchFamily="34" charset="0"/>
              </a:rPr>
              <a:t>Dunya</a:t>
            </a:r>
            <a:r>
              <a:rPr lang="nl-NL" sz="1200" dirty="0">
                <a:latin typeface="Arial" pitchFamily="34" charset="0"/>
                <a:cs typeface="Arial" pitchFamily="34" charset="0"/>
              </a:rPr>
              <a:t> Vermaat.</a:t>
            </a:r>
          </a:p>
          <a:p>
            <a:r>
              <a:rPr lang="nl-NL" sz="1200" dirty="0">
                <a:latin typeface="Arial" pitchFamily="34" charset="0"/>
                <a:cs typeface="Arial" pitchFamily="34" charset="0"/>
              </a:rPr>
              <a:t>Er zijn vacatures voor alle centra. De CR kwam in 2021, 6 maal bij elkaar met de bestuurder en had speciale aandacht voor de klantenbejegening in de SGU, de huisvesting Lunetten en de nieuwe wet op de medezeggenschap.</a:t>
            </a:r>
          </a:p>
          <a:p>
            <a:endParaRPr lang="nl-NL" sz="1200" dirty="0">
              <a:latin typeface="Arial" pitchFamily="34" charset="0"/>
              <a:cs typeface="Arial" pitchFamily="34" charset="0"/>
            </a:endParaRPr>
          </a:p>
        </p:txBody>
      </p:sp>
      <p:sp>
        <p:nvSpPr>
          <p:cNvPr id="7" name="Rechthoek 6"/>
          <p:cNvSpPr/>
          <p:nvPr/>
        </p:nvSpPr>
        <p:spPr>
          <a:xfrm>
            <a:off x="9855660" y="2080253"/>
            <a:ext cx="2614864" cy="3617217"/>
          </a:xfrm>
          <a:prstGeom prst="rect">
            <a:avLst/>
          </a:prstGeom>
        </p:spPr>
        <p:txBody>
          <a:bodyPr wrap="square" lIns="107513" tIns="53757" rIns="107513" bIns="53757">
            <a:spAutoFit/>
          </a:bodyPr>
          <a:lstStyle/>
          <a:p>
            <a:r>
              <a:rPr lang="nl-NL" sz="1200" b="1" dirty="0">
                <a:solidFill>
                  <a:schemeClr val="accent1">
                    <a:lumMod val="75000"/>
                  </a:schemeClr>
                </a:solidFill>
                <a:latin typeface="Arial" pitchFamily="34" charset="0"/>
                <a:cs typeface="Arial" pitchFamily="34" charset="0"/>
              </a:rPr>
              <a:t>Lokaal Overleg Huisartsen / fysiotherapie (LOH)</a:t>
            </a:r>
          </a:p>
          <a:p>
            <a:r>
              <a:rPr lang="nl-NL" sz="1200" dirty="0">
                <a:latin typeface="Arial" pitchFamily="34" charset="0"/>
                <a:cs typeface="Arial" pitchFamily="34" charset="0"/>
              </a:rPr>
              <a:t>Sinds 2017 is de SGU </a:t>
            </a:r>
            <a:r>
              <a:rPr lang="nl-NL" sz="1200" dirty="0" err="1">
                <a:latin typeface="Arial" pitchFamily="34" charset="0"/>
                <a:cs typeface="Arial" pitchFamily="34" charset="0"/>
              </a:rPr>
              <a:t>cf</a:t>
            </a:r>
            <a:r>
              <a:rPr lang="nl-NL" sz="1200" dirty="0">
                <a:latin typeface="Arial" pitchFamily="34" charset="0"/>
                <a:cs typeface="Arial" pitchFamily="34" charset="0"/>
              </a:rPr>
              <a:t> de CAO verplicht om met een afvaardiging van de huisartsen overleg te voeren over de werkwijzen, inrichting van de praktijk en contracten met de zorgverzekeraar betreffende de huisartsenzorg. </a:t>
            </a:r>
          </a:p>
          <a:p>
            <a:endParaRPr lang="nl-NL" sz="1200" dirty="0">
              <a:latin typeface="Arial" pitchFamily="34" charset="0"/>
              <a:cs typeface="Arial" pitchFamily="34" charset="0"/>
            </a:endParaRPr>
          </a:p>
          <a:p>
            <a:r>
              <a:rPr lang="nl-NL" sz="1200" dirty="0">
                <a:latin typeface="Arial" pitchFamily="34" charset="0"/>
                <a:cs typeface="Arial" pitchFamily="34" charset="0"/>
              </a:rPr>
              <a:t>De SGU heeft een LOH opgezet die 4 maal bijeen kwam de genoemde onderwerpen te bespreken en af te stemmen met de OR. </a:t>
            </a:r>
          </a:p>
          <a:p>
            <a:endParaRPr lang="nl-NL" sz="1200" dirty="0">
              <a:latin typeface="Arial" pitchFamily="34" charset="0"/>
              <a:cs typeface="Arial" pitchFamily="34" charset="0"/>
            </a:endParaRPr>
          </a:p>
          <a:p>
            <a:r>
              <a:rPr lang="nl-NL" sz="1200" dirty="0">
                <a:latin typeface="Arial" pitchFamily="34" charset="0"/>
                <a:cs typeface="Arial" pitchFamily="34" charset="0"/>
              </a:rPr>
              <a:t>Met de fysiotherapeuten werd 3 maal overlegd over hun jaarplan.</a:t>
            </a:r>
          </a:p>
          <a:p>
            <a:endParaRPr lang="nl-NL" sz="1200" dirty="0">
              <a:latin typeface="Arial" pitchFamily="34" charset="0"/>
              <a:cs typeface="Arial" pitchFamily="34" charset="0"/>
            </a:endParaRPr>
          </a:p>
        </p:txBody>
      </p:sp>
      <p:sp>
        <p:nvSpPr>
          <p:cNvPr id="3" name="Rechthoek 2"/>
          <p:cNvSpPr/>
          <p:nvPr/>
        </p:nvSpPr>
        <p:spPr>
          <a:xfrm>
            <a:off x="3555988" y="2080253"/>
            <a:ext cx="3092016" cy="2862306"/>
          </a:xfrm>
          <a:prstGeom prst="rect">
            <a:avLst/>
          </a:prstGeom>
        </p:spPr>
        <p:txBody>
          <a:bodyPr wrap="square" lIns="91423" tIns="45712" rIns="91423" bIns="45712">
            <a:spAutoFit/>
          </a:bodyPr>
          <a:lstStyle/>
          <a:p>
            <a:r>
              <a:rPr lang="nl-NL" sz="1200" b="1" dirty="0">
                <a:solidFill>
                  <a:schemeClr val="accent1">
                    <a:lumMod val="75000"/>
                  </a:schemeClr>
                </a:solidFill>
                <a:latin typeface="Arial" pitchFamily="34" charset="0"/>
                <a:cs typeface="Arial" pitchFamily="34" charset="0"/>
              </a:rPr>
              <a:t>Medewerkers</a:t>
            </a:r>
          </a:p>
          <a:p>
            <a:r>
              <a:rPr lang="nl-NL" sz="1200" dirty="0">
                <a:latin typeface="Arial" pitchFamily="34" charset="0"/>
                <a:cs typeface="Arial" pitchFamily="34" charset="0"/>
              </a:rPr>
              <a:t>Alle medewerkers (+/- 80) van de aangesloten gezondheidscentra zijn in dienst van de SGU en vallen onder de nawerking van de CAO gezondheidscentra, dan wel onder de CAO huisartsenzorg welke in 2020 voor medewerkers in de huisartsenzorg van toepassing is. </a:t>
            </a:r>
          </a:p>
          <a:p>
            <a:endParaRPr lang="nl-NL" sz="1200" dirty="0">
              <a:latin typeface="Arial" pitchFamily="34" charset="0"/>
              <a:cs typeface="Arial" pitchFamily="34" charset="0"/>
            </a:endParaRPr>
          </a:p>
          <a:p>
            <a:r>
              <a:rPr lang="nl-NL" sz="1200" dirty="0">
                <a:latin typeface="Arial" pitchFamily="34" charset="0"/>
                <a:cs typeface="Arial" pitchFamily="34" charset="0"/>
              </a:rPr>
              <a:t>Sinds eind 2014 heeft elke discipline zijn eigen coördinator die verantwoordelijk is voor het reilen en zeilen van de discipline. Deze coördinator heeft zitting in het MT. De heer Frans van Eck is bestuurder.</a:t>
            </a:r>
          </a:p>
        </p:txBody>
      </p:sp>
      <p:sp>
        <p:nvSpPr>
          <p:cNvPr id="4" name="Rechthoek 3"/>
          <p:cNvSpPr/>
          <p:nvPr/>
        </p:nvSpPr>
        <p:spPr>
          <a:xfrm>
            <a:off x="580075" y="2080253"/>
            <a:ext cx="2993705" cy="4339633"/>
          </a:xfrm>
          <a:prstGeom prst="rect">
            <a:avLst/>
          </a:prstGeom>
        </p:spPr>
        <p:txBody>
          <a:bodyPr wrap="square" lIns="91423" tIns="45712" rIns="91423" bIns="45712">
            <a:spAutoFit/>
          </a:bodyPr>
          <a:lstStyle/>
          <a:p>
            <a:r>
              <a:rPr lang="nl-NL" sz="1200" b="1" dirty="0">
                <a:solidFill>
                  <a:schemeClr val="accent1">
                    <a:lumMod val="75000"/>
                  </a:schemeClr>
                </a:solidFill>
                <a:latin typeface="Arial" pitchFamily="34" charset="0"/>
                <a:cs typeface="Arial" pitchFamily="34" charset="0"/>
              </a:rPr>
              <a:t>Bestuur </a:t>
            </a:r>
            <a:r>
              <a:rPr lang="nl-NL" sz="1200" b="1" dirty="0" err="1">
                <a:solidFill>
                  <a:schemeClr val="accent1">
                    <a:lumMod val="75000"/>
                  </a:schemeClr>
                </a:solidFill>
                <a:latin typeface="Arial" pitchFamily="34" charset="0"/>
                <a:cs typeface="Arial" pitchFamily="34" charset="0"/>
              </a:rPr>
              <a:t>SGU</a:t>
            </a:r>
            <a:endParaRPr lang="nl-NL" sz="1200" b="1" dirty="0">
              <a:solidFill>
                <a:schemeClr val="accent1">
                  <a:lumMod val="75000"/>
                </a:schemeClr>
              </a:solidFill>
              <a:latin typeface="Arial" pitchFamily="34" charset="0"/>
              <a:cs typeface="Arial" pitchFamily="34" charset="0"/>
            </a:endParaRPr>
          </a:p>
          <a:p>
            <a:r>
              <a:rPr lang="nl-NL" sz="1200" dirty="0">
                <a:latin typeface="Arial" pitchFamily="34" charset="0"/>
                <a:cs typeface="Arial" pitchFamily="34" charset="0"/>
              </a:rPr>
              <a:t>De Raad van Toezicht bestond uit: mevr. M. Burgman (voorzitter), </a:t>
            </a:r>
            <a:r>
              <a:rPr lang="nl-NL" sz="1200" dirty="0" err="1">
                <a:latin typeface="Arial" pitchFamily="34" charset="0"/>
                <a:cs typeface="Arial" pitchFamily="34" charset="0"/>
              </a:rPr>
              <a:t>dhr</a:t>
            </a:r>
            <a:r>
              <a:rPr lang="nl-NL" sz="1200" dirty="0">
                <a:latin typeface="Arial" pitchFamily="34" charset="0"/>
                <a:cs typeface="Arial" pitchFamily="34" charset="0"/>
              </a:rPr>
              <a:t> G. Welling, mevr. E. Kalkhoven, mevr. M. Vos-</a:t>
            </a:r>
            <a:r>
              <a:rPr lang="nl-NL" sz="1200" dirty="0" err="1">
                <a:latin typeface="Arial" pitchFamily="34" charset="0"/>
                <a:cs typeface="Arial" pitchFamily="34" charset="0"/>
              </a:rPr>
              <a:t>Lambooij</a:t>
            </a:r>
            <a:r>
              <a:rPr lang="nl-NL" sz="1200" dirty="0">
                <a:latin typeface="Arial" pitchFamily="34" charset="0"/>
                <a:cs typeface="Arial" pitchFamily="34" charset="0"/>
              </a:rPr>
              <a:t> (voorzitter vanaf juni) en de heer P Baks. </a:t>
            </a:r>
          </a:p>
          <a:p>
            <a:r>
              <a:rPr lang="nl-NL" sz="1200" dirty="0">
                <a:latin typeface="Arial" pitchFamily="34" charset="0"/>
                <a:cs typeface="Arial" pitchFamily="34" charset="0"/>
              </a:rPr>
              <a:t>De Raad van Toezicht is kritisch in haar toezichthoudende rol en heeft tevens als klankbord een adviserende rol richting de bestuurder. De </a:t>
            </a:r>
            <a:r>
              <a:rPr lang="nl-NL" sz="1200" dirty="0" err="1">
                <a:latin typeface="Arial" pitchFamily="34" charset="0"/>
                <a:cs typeface="Arial" pitchFamily="34" charset="0"/>
              </a:rPr>
              <a:t>governance</a:t>
            </a:r>
            <a:r>
              <a:rPr lang="nl-NL" sz="1200" dirty="0">
                <a:latin typeface="Arial" pitchFamily="34" charset="0"/>
                <a:cs typeface="Arial" pitchFamily="34" charset="0"/>
              </a:rPr>
              <a:t> code wordt gehanteerd. Voorzitter en leden van de Raad van Toezicht ontvangen een vergoeding van resp. € 5.000/€ 3.000 per persoon per jaar. De wettelijke fiscale inhoudingen worden hierop toegepast.</a:t>
            </a:r>
          </a:p>
          <a:p>
            <a:endParaRPr lang="nl-NL" sz="1200" dirty="0">
              <a:latin typeface="Arial" pitchFamily="34" charset="0"/>
              <a:cs typeface="Arial" pitchFamily="34" charset="0"/>
            </a:endParaRPr>
          </a:p>
          <a:p>
            <a:r>
              <a:rPr lang="nl-NL" sz="1200" dirty="0">
                <a:latin typeface="Arial" pitchFamily="34" charset="0"/>
                <a:cs typeface="Arial" pitchFamily="34" charset="0"/>
              </a:rPr>
              <a:t>Onderwerpen in 2021 waren:</a:t>
            </a:r>
          </a:p>
          <a:p>
            <a:pPr marL="171450" indent="-171450">
              <a:buFont typeface="Arial" panose="020B0604020202020204" pitchFamily="34" charset="0"/>
              <a:buChar char="•"/>
            </a:pPr>
            <a:r>
              <a:rPr lang="nl-NL" sz="1200" dirty="0">
                <a:latin typeface="Arial" pitchFamily="34" charset="0"/>
                <a:cs typeface="Arial" pitchFamily="34" charset="0"/>
              </a:rPr>
              <a:t>de continuïteit van de SGU als organisatie.</a:t>
            </a:r>
          </a:p>
          <a:p>
            <a:pPr marL="171450" indent="-171450">
              <a:buFont typeface="Arial" panose="020B0604020202020204" pitchFamily="34" charset="0"/>
              <a:buChar char="•"/>
            </a:pPr>
            <a:r>
              <a:rPr lang="nl-NL" sz="1200" dirty="0">
                <a:latin typeface="Arial" pitchFamily="34" charset="0"/>
                <a:cs typeface="Arial" pitchFamily="34" charset="0"/>
              </a:rPr>
              <a:t>Corona en het effect op medewerkers en organisatie, </a:t>
            </a:r>
          </a:p>
          <a:p>
            <a:pPr marL="171450" indent="-171450">
              <a:buFont typeface="Arial" panose="020B0604020202020204" pitchFamily="34" charset="0"/>
              <a:buChar char="•"/>
            </a:pPr>
            <a:r>
              <a:rPr lang="nl-NL" sz="1200" dirty="0">
                <a:latin typeface="Arial" pitchFamily="34" charset="0"/>
                <a:cs typeface="Arial" pitchFamily="34" charset="0"/>
              </a:rPr>
              <a:t>een veranderend zorglandschap en </a:t>
            </a:r>
          </a:p>
          <a:p>
            <a:pPr marL="171450" indent="-171450">
              <a:buFont typeface="Arial" panose="020B0604020202020204" pitchFamily="34" charset="0"/>
              <a:buChar char="•"/>
            </a:pPr>
            <a:r>
              <a:rPr lang="nl-NL" sz="1200" dirty="0">
                <a:latin typeface="Arial" pitchFamily="34" charset="0"/>
                <a:cs typeface="Arial" pitchFamily="34" charset="0"/>
              </a:rPr>
              <a:t>de verkoop van de apotheek.</a:t>
            </a:r>
          </a:p>
        </p:txBody>
      </p:sp>
      <p:sp>
        <p:nvSpPr>
          <p:cNvPr id="8" name="Rechthoek 7">
            <a:extLst>
              <a:ext uri="{FF2B5EF4-FFF2-40B4-BE49-F238E27FC236}">
                <a16:creationId xmlns:a16="http://schemas.microsoft.com/office/drawing/2014/main" id="{9E367C74-7E26-479F-936E-5B96EA8F62CC}"/>
              </a:ext>
            </a:extLst>
          </p:cNvPr>
          <p:cNvSpPr/>
          <p:nvPr/>
        </p:nvSpPr>
        <p:spPr>
          <a:xfrm>
            <a:off x="6549693" y="2080253"/>
            <a:ext cx="3092016" cy="3247885"/>
          </a:xfrm>
          <a:prstGeom prst="rect">
            <a:avLst/>
          </a:prstGeom>
        </p:spPr>
        <p:txBody>
          <a:bodyPr wrap="square" lIns="107513" tIns="53757" rIns="107513" bIns="53757">
            <a:spAutoFit/>
          </a:bodyPr>
          <a:lstStyle/>
          <a:p>
            <a:r>
              <a:rPr lang="nl-NL" sz="1200" b="1" dirty="0">
                <a:solidFill>
                  <a:schemeClr val="accent1">
                    <a:lumMod val="75000"/>
                  </a:schemeClr>
                </a:solidFill>
                <a:latin typeface="Arial" pitchFamily="34" charset="0"/>
                <a:cs typeface="Arial" pitchFamily="34" charset="0"/>
              </a:rPr>
              <a:t>Adviesorganen</a:t>
            </a:r>
          </a:p>
          <a:p>
            <a:r>
              <a:rPr lang="nl-NL" sz="1200" dirty="0">
                <a:latin typeface="Arial" pitchFamily="34" charset="0"/>
                <a:cs typeface="Arial" pitchFamily="34" charset="0"/>
              </a:rPr>
              <a:t>De directeur is als bestuurder aangesteld voor alle aangesloten stichtingen. De Raad van Toezicht controleert de bestuurder. </a:t>
            </a:r>
          </a:p>
          <a:p>
            <a:r>
              <a:rPr lang="nl-NL" sz="1200" dirty="0">
                <a:latin typeface="Arial" pitchFamily="34" charset="0"/>
                <a:cs typeface="Arial" pitchFamily="34" charset="0"/>
              </a:rPr>
              <a:t>De directeur heeft als advies orgaan het MT, de OR, het Lokaal overleg Huisartsen/ Fysiotherapie en de cliëntenraad. </a:t>
            </a:r>
          </a:p>
          <a:p>
            <a:endParaRPr lang="nl-NL" sz="1200" dirty="0">
              <a:latin typeface="Arial" pitchFamily="34" charset="0"/>
              <a:cs typeface="Arial" pitchFamily="34" charset="0"/>
            </a:endParaRPr>
          </a:p>
          <a:p>
            <a:r>
              <a:rPr lang="nl-NL" sz="1200" dirty="0">
                <a:latin typeface="Arial" pitchFamily="34" charset="0"/>
                <a:cs typeface="Arial" pitchFamily="34" charset="0"/>
              </a:rPr>
              <a:t>Het Management team (MT) is samengesteld uit:</a:t>
            </a:r>
          </a:p>
          <a:p>
            <a:pPr marL="171450" indent="-171450">
              <a:buFont typeface="Arial" panose="020B0604020202020204" pitchFamily="34" charset="0"/>
              <a:buChar char="•"/>
            </a:pPr>
            <a:r>
              <a:rPr lang="nl-NL" sz="1200" dirty="0">
                <a:latin typeface="Arial" pitchFamily="34" charset="0"/>
                <a:cs typeface="Arial" pitchFamily="34" charset="0"/>
              </a:rPr>
              <a:t>leidinggevenden van alle disciplines uit alle centra; huisartsen en fysiotherapeut.</a:t>
            </a:r>
          </a:p>
          <a:p>
            <a:pPr marL="171450" indent="-171450">
              <a:buFont typeface="Arial" panose="020B0604020202020204" pitchFamily="34" charset="0"/>
              <a:buChar char="•"/>
            </a:pPr>
            <a:r>
              <a:rPr lang="nl-NL" sz="1200" dirty="0">
                <a:latin typeface="Arial" pitchFamily="34" charset="0"/>
                <a:cs typeface="Arial" pitchFamily="34" charset="0"/>
              </a:rPr>
              <a:t>de stafleden financiën, HR en manager huisartsenzorg</a:t>
            </a:r>
          </a:p>
          <a:p>
            <a:pPr marL="171450" indent="-171450">
              <a:buFont typeface="Arial" panose="020B0604020202020204" pitchFamily="34" charset="0"/>
              <a:buChar char="•"/>
            </a:pPr>
            <a:r>
              <a:rPr lang="nl-NL" sz="1200" dirty="0">
                <a:latin typeface="Arial" pitchFamily="34" charset="0"/>
                <a:cs typeface="Arial" pitchFamily="34" charset="0"/>
              </a:rPr>
              <a:t>de praktijkmanager Hoograven</a:t>
            </a:r>
          </a:p>
        </p:txBody>
      </p:sp>
    </p:spTree>
    <p:extLst>
      <p:ext uri="{BB962C8B-B14F-4D97-AF65-F5344CB8AC3E}">
        <p14:creationId xmlns:p14="http://schemas.microsoft.com/office/powerpoint/2010/main" val="2629235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837432" y="551861"/>
            <a:ext cx="6503123" cy="448593"/>
          </a:xfrm>
          <a:prstGeom prst="rect">
            <a:avLst/>
          </a:prstGeom>
        </p:spPr>
        <p:txBody>
          <a:bodyPr wrap="square" lIns="107513" tIns="53757" rIns="107513" bIns="53757">
            <a:spAutoFit/>
          </a:bodyPr>
          <a:lstStyle/>
          <a:p>
            <a:pPr defTabSz="1075140">
              <a:lnSpc>
                <a:spcPct val="115000"/>
              </a:lnSpc>
            </a:pPr>
            <a:r>
              <a:rPr lang="nl-NL" b="1" dirty="0">
                <a:solidFill>
                  <a:schemeClr val="accent1">
                    <a:lumMod val="75000"/>
                  </a:schemeClr>
                </a:solidFill>
                <a:uFill>
                  <a:solidFill>
                    <a:srgbClr val="000000"/>
                  </a:solidFill>
                </a:uFill>
                <a:latin typeface="Arial" pitchFamily="34" charset="0"/>
                <a:ea typeface="Calibri"/>
                <a:cs typeface="Arial" pitchFamily="34" charset="0"/>
              </a:rPr>
              <a:t>Functies en fte in dienst van de SGU (eind 2021)</a:t>
            </a:r>
          </a:p>
        </p:txBody>
      </p:sp>
      <p:graphicFrame>
        <p:nvGraphicFramePr>
          <p:cNvPr id="4" name="Tabel 3">
            <a:extLst>
              <a:ext uri="{FF2B5EF4-FFF2-40B4-BE49-F238E27FC236}">
                <a16:creationId xmlns:a16="http://schemas.microsoft.com/office/drawing/2014/main" id="{A5171626-2844-62AE-2AFC-D93AAB69DFC7}"/>
              </a:ext>
            </a:extLst>
          </p:cNvPr>
          <p:cNvGraphicFramePr>
            <a:graphicFrameLocks noGrp="1"/>
          </p:cNvGraphicFramePr>
          <p:nvPr>
            <p:extLst>
              <p:ext uri="{D42A27DB-BD31-4B8C-83A1-F6EECF244321}">
                <p14:modId xmlns:p14="http://schemas.microsoft.com/office/powerpoint/2010/main" val="3337499684"/>
              </p:ext>
            </p:extLst>
          </p:nvPr>
        </p:nvGraphicFramePr>
        <p:xfrm>
          <a:off x="1336916" y="1638300"/>
          <a:ext cx="9919662" cy="6933927"/>
        </p:xfrm>
        <a:graphic>
          <a:graphicData uri="http://schemas.openxmlformats.org/drawingml/2006/table">
            <a:tbl>
              <a:tblPr>
                <a:tableStyleId>{5C22544A-7EE6-4342-B048-85BDC9FD1C3A}</a:tableStyleId>
              </a:tblPr>
              <a:tblGrid>
                <a:gridCol w="3234620">
                  <a:extLst>
                    <a:ext uri="{9D8B030D-6E8A-4147-A177-3AD203B41FA5}">
                      <a16:colId xmlns:a16="http://schemas.microsoft.com/office/drawing/2014/main" val="3054818310"/>
                    </a:ext>
                  </a:extLst>
                </a:gridCol>
                <a:gridCol w="3579163">
                  <a:extLst>
                    <a:ext uri="{9D8B030D-6E8A-4147-A177-3AD203B41FA5}">
                      <a16:colId xmlns:a16="http://schemas.microsoft.com/office/drawing/2014/main" val="1478322529"/>
                    </a:ext>
                  </a:extLst>
                </a:gridCol>
                <a:gridCol w="3105879">
                  <a:extLst>
                    <a:ext uri="{9D8B030D-6E8A-4147-A177-3AD203B41FA5}">
                      <a16:colId xmlns:a16="http://schemas.microsoft.com/office/drawing/2014/main" val="1816500149"/>
                    </a:ext>
                  </a:extLst>
                </a:gridCol>
              </a:tblGrid>
              <a:tr h="673100">
                <a:tc>
                  <a:txBody>
                    <a:bodyPr/>
                    <a:lstStyle/>
                    <a:p>
                      <a:pPr algn="ctr" rtl="0" fontAlgn="ctr"/>
                      <a:r>
                        <a:rPr lang="nl-NL" sz="1600" b="1" u="none" strike="noStrike" dirty="0">
                          <a:solidFill>
                            <a:schemeClr val="accent1">
                              <a:lumMod val="75000"/>
                            </a:schemeClr>
                          </a:solidFill>
                          <a:effectLst/>
                          <a:latin typeface="Arial" panose="020B0604020202020204" pitchFamily="34" charset="0"/>
                          <a:cs typeface="Arial" panose="020B0604020202020204" pitchFamily="34" charset="0"/>
                        </a:rPr>
                        <a:t>Lunetten/Hoograven/het Zand</a:t>
                      </a:r>
                      <a:endParaRPr lang="nl-NL" sz="1600" b="1" i="0" u="none" strike="noStrike" dirty="0">
                        <a:solidFill>
                          <a:schemeClr val="accent1">
                            <a:lumMod val="75000"/>
                          </a:schemeClr>
                        </a:solidFill>
                        <a:effectLst/>
                        <a:latin typeface="Arial" panose="020B0604020202020204" pitchFamily="34" charset="0"/>
                        <a:cs typeface="Arial" panose="020B0604020202020204" pitchFamily="34" charset="0"/>
                      </a:endParaRPr>
                    </a:p>
                  </a:txBody>
                  <a:tcPr marL="8667" marR="8667" marT="8667" marB="0" anchor="ctr"/>
                </a:tc>
                <a:tc>
                  <a:txBody>
                    <a:bodyPr/>
                    <a:lstStyle/>
                    <a:p>
                      <a:pPr algn="ctr" rtl="0" fontAlgn="ctr"/>
                      <a:r>
                        <a:rPr lang="nl-NL" sz="1600" b="1" u="none" strike="noStrike" dirty="0">
                          <a:solidFill>
                            <a:schemeClr val="accent1">
                              <a:lumMod val="75000"/>
                            </a:schemeClr>
                          </a:solidFill>
                          <a:effectLst/>
                          <a:latin typeface="Arial" panose="020B0604020202020204" pitchFamily="34" charset="0"/>
                          <a:cs typeface="Arial" panose="020B0604020202020204" pitchFamily="34" charset="0"/>
                        </a:rPr>
                        <a:t>Lunetten/Het Zand</a:t>
                      </a:r>
                      <a:endParaRPr lang="nl-NL" sz="1600" b="1" i="0" u="none" strike="noStrike" dirty="0">
                        <a:solidFill>
                          <a:schemeClr val="accent1">
                            <a:lumMod val="75000"/>
                          </a:schemeClr>
                        </a:solidFill>
                        <a:effectLst/>
                        <a:latin typeface="Arial" panose="020B0604020202020204" pitchFamily="34" charset="0"/>
                        <a:cs typeface="Arial" panose="020B0604020202020204" pitchFamily="34" charset="0"/>
                      </a:endParaRPr>
                    </a:p>
                  </a:txBody>
                  <a:tcPr marL="8667" marR="8667" marT="8667" marB="0" anchor="ctr"/>
                </a:tc>
                <a:tc>
                  <a:txBody>
                    <a:bodyPr/>
                    <a:lstStyle/>
                    <a:p>
                      <a:pPr algn="ctr" rtl="0" fontAlgn="ctr"/>
                      <a:r>
                        <a:rPr lang="nl-NL" sz="1600" b="1" u="none" strike="noStrike" dirty="0">
                          <a:solidFill>
                            <a:schemeClr val="accent1">
                              <a:lumMod val="75000"/>
                            </a:schemeClr>
                          </a:solidFill>
                          <a:effectLst/>
                          <a:latin typeface="Arial" panose="020B0604020202020204" pitchFamily="34" charset="0"/>
                          <a:cs typeface="Arial" panose="020B0604020202020204" pitchFamily="34" charset="0"/>
                        </a:rPr>
                        <a:t>SGU</a:t>
                      </a:r>
                      <a:endParaRPr lang="nl-NL" sz="1600" b="1" i="0" u="none" strike="noStrike" dirty="0">
                        <a:solidFill>
                          <a:schemeClr val="accent1">
                            <a:lumMod val="75000"/>
                          </a:schemeClr>
                        </a:solidFill>
                        <a:effectLst/>
                        <a:latin typeface="Arial" panose="020B0604020202020204" pitchFamily="34" charset="0"/>
                        <a:cs typeface="Arial" panose="020B0604020202020204" pitchFamily="34" charset="0"/>
                      </a:endParaRPr>
                    </a:p>
                  </a:txBody>
                  <a:tcPr marL="8667" marR="8667" marT="8667" marB="0" anchor="ctr"/>
                </a:tc>
                <a:extLst>
                  <a:ext uri="{0D108BD9-81ED-4DB2-BD59-A6C34878D82A}">
                    <a16:rowId xmlns:a16="http://schemas.microsoft.com/office/drawing/2014/main" val="2933979390"/>
                  </a:ext>
                </a:extLst>
              </a:tr>
              <a:tr h="469900">
                <a:tc>
                  <a:txBody>
                    <a:bodyPr/>
                    <a:lstStyle/>
                    <a:p>
                      <a:pPr algn="ctr" rtl="0" fontAlgn="ctr"/>
                      <a:r>
                        <a:rPr lang="nl-NL" sz="1600" b="1" u="none" strike="noStrike" dirty="0">
                          <a:solidFill>
                            <a:schemeClr val="accent1">
                              <a:lumMod val="75000"/>
                            </a:schemeClr>
                          </a:solidFill>
                          <a:effectLst/>
                          <a:latin typeface="Arial" panose="020B0604020202020204" pitchFamily="34" charset="0"/>
                          <a:cs typeface="Arial" panose="020B0604020202020204" pitchFamily="34" charset="0"/>
                        </a:rPr>
                        <a:t>Huisartsenzorg </a:t>
                      </a:r>
                      <a:endParaRPr lang="nl-NL" sz="1600" b="1" i="0" u="none" strike="noStrike" dirty="0">
                        <a:solidFill>
                          <a:schemeClr val="accent1">
                            <a:lumMod val="75000"/>
                          </a:schemeClr>
                        </a:solidFill>
                        <a:effectLst/>
                        <a:latin typeface="Arial" panose="020B0604020202020204" pitchFamily="34" charset="0"/>
                        <a:cs typeface="Arial" panose="020B0604020202020204" pitchFamily="34" charset="0"/>
                      </a:endParaRPr>
                    </a:p>
                  </a:txBody>
                  <a:tcPr marL="8667" marR="8667" marT="8667" marB="0" anchor="ctr"/>
                </a:tc>
                <a:tc>
                  <a:txBody>
                    <a:bodyPr/>
                    <a:lstStyle/>
                    <a:p>
                      <a:pPr algn="ctr" rtl="0" fontAlgn="ctr"/>
                      <a:r>
                        <a:rPr lang="nl-NL" sz="1600" b="1" u="none" strike="noStrike" dirty="0">
                          <a:solidFill>
                            <a:schemeClr val="accent1">
                              <a:lumMod val="75000"/>
                            </a:schemeClr>
                          </a:solidFill>
                          <a:effectLst/>
                          <a:latin typeface="Arial" panose="020B0604020202020204" pitchFamily="34" charset="0"/>
                          <a:cs typeface="Arial" panose="020B0604020202020204" pitchFamily="34" charset="0"/>
                        </a:rPr>
                        <a:t>Fysiotherapie </a:t>
                      </a:r>
                      <a:endParaRPr lang="nl-NL" sz="1600" b="1" i="0" u="none" strike="noStrike" dirty="0">
                        <a:solidFill>
                          <a:schemeClr val="accent1">
                            <a:lumMod val="75000"/>
                          </a:schemeClr>
                        </a:solidFill>
                        <a:effectLst/>
                        <a:latin typeface="Arial" panose="020B0604020202020204" pitchFamily="34" charset="0"/>
                        <a:cs typeface="Arial" panose="020B0604020202020204" pitchFamily="34" charset="0"/>
                      </a:endParaRPr>
                    </a:p>
                  </a:txBody>
                  <a:tcPr marL="8667" marR="8667" marT="8667" marB="0" anchor="ctr"/>
                </a:tc>
                <a:tc>
                  <a:txBody>
                    <a:bodyPr/>
                    <a:lstStyle/>
                    <a:p>
                      <a:pPr algn="ctr" rtl="0" fontAlgn="ctr"/>
                      <a:r>
                        <a:rPr lang="nl-NL" sz="1600" b="1" u="none" strike="noStrike" dirty="0">
                          <a:solidFill>
                            <a:schemeClr val="accent1">
                              <a:lumMod val="75000"/>
                            </a:schemeClr>
                          </a:solidFill>
                          <a:effectLst/>
                          <a:latin typeface="Arial" panose="020B0604020202020204" pitchFamily="34" charset="0"/>
                          <a:cs typeface="Arial" panose="020B0604020202020204" pitchFamily="34" charset="0"/>
                        </a:rPr>
                        <a:t>Staf </a:t>
                      </a:r>
                      <a:endParaRPr lang="nl-NL" sz="1600" b="1" i="0" u="none" strike="noStrike" dirty="0">
                        <a:solidFill>
                          <a:schemeClr val="accent1">
                            <a:lumMod val="75000"/>
                          </a:schemeClr>
                        </a:solidFill>
                        <a:effectLst/>
                        <a:latin typeface="Arial" panose="020B0604020202020204" pitchFamily="34" charset="0"/>
                        <a:cs typeface="Arial" panose="020B0604020202020204" pitchFamily="34" charset="0"/>
                      </a:endParaRPr>
                    </a:p>
                  </a:txBody>
                  <a:tcPr marL="8667" marR="8667" marT="8667" marB="0" anchor="ctr"/>
                </a:tc>
                <a:extLst>
                  <a:ext uri="{0D108BD9-81ED-4DB2-BD59-A6C34878D82A}">
                    <a16:rowId xmlns:a16="http://schemas.microsoft.com/office/drawing/2014/main" val="325632661"/>
                  </a:ext>
                </a:extLst>
              </a:tr>
              <a:tr h="175918">
                <a:tc>
                  <a:txBody>
                    <a:bodyPr/>
                    <a:lstStyle/>
                    <a:p>
                      <a:pPr algn="ctr" rtl="0" fontAlgn="ctr"/>
                      <a:endParaRPr lang="nl-NL" sz="1300" b="0" i="0" u="none" strike="noStrike" dirty="0">
                        <a:solidFill>
                          <a:srgbClr val="000000"/>
                        </a:solidFill>
                        <a:effectLst/>
                        <a:latin typeface="Arial" panose="020B0604020202020204" pitchFamily="34" charset="0"/>
                        <a:cs typeface="Arial" panose="020B0604020202020204" pitchFamily="34" charset="0"/>
                      </a:endParaRPr>
                    </a:p>
                  </a:txBody>
                  <a:tcPr marL="8667" marR="8667" marT="8667" marB="0" anchor="ctr"/>
                </a:tc>
                <a:tc>
                  <a:txBody>
                    <a:bodyPr/>
                    <a:lstStyle/>
                    <a:p>
                      <a:pPr algn="ctr" rtl="0" fontAlgn="ctr"/>
                      <a:endParaRPr lang="nl-NL" sz="1300" b="0" i="0" u="none" strike="noStrike">
                        <a:solidFill>
                          <a:srgbClr val="000000"/>
                        </a:solidFill>
                        <a:effectLst/>
                        <a:latin typeface="Arial" panose="020B0604020202020204" pitchFamily="34" charset="0"/>
                        <a:cs typeface="Arial" panose="020B0604020202020204" pitchFamily="34" charset="0"/>
                      </a:endParaRPr>
                    </a:p>
                  </a:txBody>
                  <a:tcPr marL="8667" marR="8667" marT="8667" marB="0" anchor="ctr"/>
                </a:tc>
                <a:tc>
                  <a:txBody>
                    <a:bodyPr/>
                    <a:lstStyle/>
                    <a:p>
                      <a:pPr algn="ctr" rtl="0" fontAlgn="ctr"/>
                      <a:endParaRPr lang="nl-NL" sz="1300" b="0" i="0" u="none" strike="noStrike" dirty="0">
                        <a:solidFill>
                          <a:srgbClr val="000000"/>
                        </a:solidFill>
                        <a:effectLst/>
                        <a:latin typeface="Arial" panose="020B0604020202020204" pitchFamily="34" charset="0"/>
                        <a:cs typeface="Arial" panose="020B0604020202020204" pitchFamily="34" charset="0"/>
                      </a:endParaRPr>
                    </a:p>
                  </a:txBody>
                  <a:tcPr marL="8667" marR="8667" marT="8667" marB="0" anchor="ctr"/>
                </a:tc>
                <a:extLst>
                  <a:ext uri="{0D108BD9-81ED-4DB2-BD59-A6C34878D82A}">
                    <a16:rowId xmlns:a16="http://schemas.microsoft.com/office/drawing/2014/main" val="3843033757"/>
                  </a:ext>
                </a:extLst>
              </a:tr>
              <a:tr h="194559">
                <a:tc>
                  <a:txBody>
                    <a:bodyPr/>
                    <a:lstStyle/>
                    <a:p>
                      <a:pPr algn="ctr" rtl="0" fontAlgn="ctr"/>
                      <a:r>
                        <a:rPr lang="nl-NL" sz="1300" u="none" strike="noStrike" dirty="0">
                          <a:effectLst/>
                          <a:latin typeface="Arial" panose="020B0604020202020204" pitchFamily="34" charset="0"/>
                          <a:cs typeface="Arial" panose="020B0604020202020204" pitchFamily="34" charset="0"/>
                        </a:rPr>
                        <a:t>Coördinerend huisarts </a:t>
                      </a:r>
                      <a:endParaRPr lang="nl-NL" sz="1300" b="0" i="0" u="none" strike="noStrike" dirty="0">
                        <a:solidFill>
                          <a:srgbClr val="000000"/>
                        </a:solidFill>
                        <a:effectLst/>
                        <a:latin typeface="Arial" panose="020B0604020202020204" pitchFamily="34" charset="0"/>
                        <a:cs typeface="Arial" panose="020B0604020202020204" pitchFamily="34" charset="0"/>
                      </a:endParaRPr>
                    </a:p>
                  </a:txBody>
                  <a:tcPr marL="8667" marR="8667" marT="8667" marB="0" anchor="ctr"/>
                </a:tc>
                <a:tc>
                  <a:txBody>
                    <a:bodyPr/>
                    <a:lstStyle/>
                    <a:p>
                      <a:pPr algn="ctr" rtl="0" fontAlgn="ctr"/>
                      <a:r>
                        <a:rPr lang="nl-NL" sz="1300" u="none" strike="noStrike">
                          <a:effectLst/>
                          <a:latin typeface="Arial" panose="020B0604020202020204" pitchFamily="34" charset="0"/>
                          <a:cs typeface="Arial" panose="020B0604020202020204" pitchFamily="34" charset="0"/>
                        </a:rPr>
                        <a:t>Coördinerend fysiotherapeut </a:t>
                      </a:r>
                      <a:endParaRPr lang="nl-NL" sz="1300" b="0" i="0" u="none" strike="noStrike">
                        <a:solidFill>
                          <a:srgbClr val="000000"/>
                        </a:solidFill>
                        <a:effectLst/>
                        <a:latin typeface="Arial" panose="020B0604020202020204" pitchFamily="34" charset="0"/>
                        <a:cs typeface="Arial" panose="020B0604020202020204" pitchFamily="34" charset="0"/>
                      </a:endParaRPr>
                    </a:p>
                  </a:txBody>
                  <a:tcPr marL="8667" marR="8667" marT="8667" marB="0" anchor="ctr"/>
                </a:tc>
                <a:tc>
                  <a:txBody>
                    <a:bodyPr/>
                    <a:lstStyle/>
                    <a:p>
                      <a:pPr algn="ctr" rtl="0" fontAlgn="ctr"/>
                      <a:r>
                        <a:rPr lang="nl-NL" sz="1300" u="none" strike="noStrike" dirty="0">
                          <a:effectLst/>
                          <a:latin typeface="Arial" panose="020B0604020202020204" pitchFamily="34" charset="0"/>
                          <a:cs typeface="Arial" panose="020B0604020202020204" pitchFamily="34" charset="0"/>
                        </a:rPr>
                        <a:t>Directeur-bestuurder </a:t>
                      </a:r>
                      <a:endParaRPr lang="nl-NL" sz="1300" b="0" i="0" u="none" strike="noStrike" dirty="0">
                        <a:solidFill>
                          <a:srgbClr val="000000"/>
                        </a:solidFill>
                        <a:effectLst/>
                        <a:latin typeface="Arial" panose="020B0604020202020204" pitchFamily="34" charset="0"/>
                        <a:cs typeface="Arial" panose="020B0604020202020204" pitchFamily="34" charset="0"/>
                      </a:endParaRPr>
                    </a:p>
                  </a:txBody>
                  <a:tcPr marL="8667" marR="8667" marT="8667" marB="0" anchor="ctr"/>
                </a:tc>
                <a:extLst>
                  <a:ext uri="{0D108BD9-81ED-4DB2-BD59-A6C34878D82A}">
                    <a16:rowId xmlns:a16="http://schemas.microsoft.com/office/drawing/2014/main" val="4260902893"/>
                  </a:ext>
                </a:extLst>
              </a:tr>
              <a:tr h="194559">
                <a:tc>
                  <a:txBody>
                    <a:bodyPr/>
                    <a:lstStyle/>
                    <a:p>
                      <a:pPr algn="ctr" rtl="0" fontAlgn="ctr"/>
                      <a:r>
                        <a:rPr lang="nl-NL" sz="1300" u="none" strike="noStrike" dirty="0">
                          <a:effectLst/>
                          <a:latin typeface="Arial" panose="020B0604020202020204" pitchFamily="34" charset="0"/>
                          <a:cs typeface="Arial" panose="020B0604020202020204" pitchFamily="34" charset="0"/>
                        </a:rPr>
                        <a:t>(2 -&gt; 1,15 fte)</a:t>
                      </a:r>
                      <a:endParaRPr lang="nl-NL" sz="1300" b="0" i="0" u="none" strike="noStrike" dirty="0">
                        <a:solidFill>
                          <a:srgbClr val="000000"/>
                        </a:solidFill>
                        <a:effectLst/>
                        <a:latin typeface="Arial" panose="020B0604020202020204" pitchFamily="34" charset="0"/>
                        <a:cs typeface="Arial" panose="020B0604020202020204" pitchFamily="34" charset="0"/>
                      </a:endParaRPr>
                    </a:p>
                  </a:txBody>
                  <a:tcPr marL="8667" marR="8667" marT="8667" marB="0" anchor="ctr"/>
                </a:tc>
                <a:tc>
                  <a:txBody>
                    <a:bodyPr/>
                    <a:lstStyle/>
                    <a:p>
                      <a:pPr algn="ctr" rtl="0" fontAlgn="ctr"/>
                      <a:r>
                        <a:rPr lang="nl-NL" sz="1300" u="none" strike="noStrike" dirty="0">
                          <a:effectLst/>
                          <a:latin typeface="Arial" panose="020B0604020202020204" pitchFamily="34" charset="0"/>
                          <a:cs typeface="Arial" panose="020B0604020202020204" pitchFamily="34" charset="0"/>
                        </a:rPr>
                        <a:t>(3 -&gt; 2,32 fte)</a:t>
                      </a:r>
                      <a:endParaRPr lang="nl-NL" sz="1300" b="0" i="0" u="none" strike="noStrike" dirty="0">
                        <a:solidFill>
                          <a:srgbClr val="000000"/>
                        </a:solidFill>
                        <a:effectLst/>
                        <a:latin typeface="Arial" panose="020B0604020202020204" pitchFamily="34" charset="0"/>
                        <a:cs typeface="Arial" panose="020B0604020202020204" pitchFamily="34" charset="0"/>
                      </a:endParaRPr>
                    </a:p>
                  </a:txBody>
                  <a:tcPr marL="8667" marR="8667" marT="8667" marB="0" anchor="ctr"/>
                </a:tc>
                <a:tc>
                  <a:txBody>
                    <a:bodyPr/>
                    <a:lstStyle/>
                    <a:p>
                      <a:pPr algn="ctr" rtl="0" fontAlgn="ctr"/>
                      <a:r>
                        <a:rPr lang="nl-NL" sz="1300" u="none" strike="noStrike">
                          <a:effectLst/>
                          <a:latin typeface="Arial" panose="020B0604020202020204" pitchFamily="34" charset="0"/>
                          <a:cs typeface="Arial" panose="020B0604020202020204" pitchFamily="34" charset="0"/>
                        </a:rPr>
                        <a:t>(1 -&gt; 1 fte)</a:t>
                      </a:r>
                      <a:endParaRPr lang="nl-NL" sz="1300" b="0" i="0" u="none" strike="noStrike">
                        <a:solidFill>
                          <a:srgbClr val="000000"/>
                        </a:solidFill>
                        <a:effectLst/>
                        <a:latin typeface="Arial" panose="020B0604020202020204" pitchFamily="34" charset="0"/>
                        <a:cs typeface="Arial" panose="020B0604020202020204" pitchFamily="34" charset="0"/>
                      </a:endParaRPr>
                    </a:p>
                  </a:txBody>
                  <a:tcPr marL="8667" marR="8667" marT="8667" marB="0" anchor="ctr"/>
                </a:tc>
                <a:extLst>
                  <a:ext uri="{0D108BD9-81ED-4DB2-BD59-A6C34878D82A}">
                    <a16:rowId xmlns:a16="http://schemas.microsoft.com/office/drawing/2014/main" val="1391732640"/>
                  </a:ext>
                </a:extLst>
              </a:tr>
              <a:tr h="194559">
                <a:tc>
                  <a:txBody>
                    <a:bodyPr/>
                    <a:lstStyle/>
                    <a:p>
                      <a:pPr algn="ctr" rtl="0" fontAlgn="ctr"/>
                      <a:r>
                        <a:rPr lang="nl-NL" sz="1300" u="none" strike="noStrike" dirty="0">
                          <a:effectLst/>
                          <a:latin typeface="Arial" panose="020B0604020202020204" pitchFamily="34" charset="0"/>
                          <a:cs typeface="Arial" panose="020B0604020202020204" pitchFamily="34" charset="0"/>
                        </a:rPr>
                        <a:t>Huisartsen</a:t>
                      </a:r>
                      <a:endParaRPr lang="nl-NL" sz="1300" b="0" i="0" u="none" strike="noStrike" dirty="0">
                        <a:solidFill>
                          <a:srgbClr val="000000"/>
                        </a:solidFill>
                        <a:effectLst/>
                        <a:latin typeface="Arial" panose="020B0604020202020204" pitchFamily="34" charset="0"/>
                        <a:cs typeface="Arial" panose="020B0604020202020204" pitchFamily="34" charset="0"/>
                      </a:endParaRPr>
                    </a:p>
                  </a:txBody>
                  <a:tcPr marL="8667" marR="8667" marT="8667" marB="0" anchor="ctr"/>
                </a:tc>
                <a:tc>
                  <a:txBody>
                    <a:bodyPr/>
                    <a:lstStyle/>
                    <a:p>
                      <a:pPr algn="ctr" rtl="0" fontAlgn="ctr"/>
                      <a:r>
                        <a:rPr lang="nl-NL" sz="1300" u="none" strike="noStrike" dirty="0">
                          <a:effectLst/>
                          <a:latin typeface="Arial" panose="020B0604020202020204" pitchFamily="34" charset="0"/>
                          <a:cs typeface="Arial" panose="020B0604020202020204" pitchFamily="34" charset="0"/>
                        </a:rPr>
                        <a:t>Fysiotherapeuten </a:t>
                      </a:r>
                      <a:endParaRPr lang="nl-NL" sz="1300" b="0" i="0" u="none" strike="noStrike" dirty="0">
                        <a:solidFill>
                          <a:srgbClr val="000000"/>
                        </a:solidFill>
                        <a:effectLst/>
                        <a:latin typeface="Arial" panose="020B0604020202020204" pitchFamily="34" charset="0"/>
                        <a:cs typeface="Arial" panose="020B0604020202020204" pitchFamily="34" charset="0"/>
                      </a:endParaRPr>
                    </a:p>
                  </a:txBody>
                  <a:tcPr marL="8667" marR="8667" marT="8667" marB="0" anchor="ctr"/>
                </a:tc>
                <a:tc>
                  <a:txBody>
                    <a:bodyPr/>
                    <a:lstStyle/>
                    <a:p>
                      <a:pPr algn="ctr" rtl="0" fontAlgn="ctr"/>
                      <a:r>
                        <a:rPr lang="nl-NL" sz="1300" u="none" strike="noStrike" dirty="0">
                          <a:effectLst/>
                          <a:latin typeface="Arial" panose="020B0604020202020204" pitchFamily="34" charset="0"/>
                          <a:cs typeface="Arial" panose="020B0604020202020204" pitchFamily="34" charset="0"/>
                        </a:rPr>
                        <a:t>Financieel manager </a:t>
                      </a:r>
                      <a:endParaRPr lang="nl-NL" sz="1300" b="0" i="0" u="none" strike="noStrike" dirty="0">
                        <a:solidFill>
                          <a:srgbClr val="000000"/>
                        </a:solidFill>
                        <a:effectLst/>
                        <a:latin typeface="Arial" panose="020B0604020202020204" pitchFamily="34" charset="0"/>
                        <a:cs typeface="Arial" panose="020B0604020202020204" pitchFamily="34" charset="0"/>
                      </a:endParaRPr>
                    </a:p>
                  </a:txBody>
                  <a:tcPr marL="8667" marR="8667" marT="8667" marB="0" anchor="ctr"/>
                </a:tc>
                <a:extLst>
                  <a:ext uri="{0D108BD9-81ED-4DB2-BD59-A6C34878D82A}">
                    <a16:rowId xmlns:a16="http://schemas.microsoft.com/office/drawing/2014/main" val="2475380939"/>
                  </a:ext>
                </a:extLst>
              </a:tr>
              <a:tr h="194559">
                <a:tc>
                  <a:txBody>
                    <a:bodyPr/>
                    <a:lstStyle/>
                    <a:p>
                      <a:pPr algn="ctr" rtl="0" fontAlgn="ctr"/>
                      <a:r>
                        <a:rPr lang="nl-NL" sz="1300" u="none" strike="noStrike" dirty="0">
                          <a:effectLst/>
                          <a:latin typeface="Arial" panose="020B0604020202020204" pitchFamily="34" charset="0"/>
                          <a:cs typeface="Arial" panose="020B0604020202020204" pitchFamily="34" charset="0"/>
                        </a:rPr>
                        <a:t>(12 -&gt; 7,11 fte)</a:t>
                      </a:r>
                      <a:endParaRPr lang="nl-NL" sz="1300" b="0" i="0" u="none" strike="noStrike" dirty="0">
                        <a:solidFill>
                          <a:srgbClr val="000000"/>
                        </a:solidFill>
                        <a:effectLst/>
                        <a:latin typeface="Arial" panose="020B0604020202020204" pitchFamily="34" charset="0"/>
                        <a:cs typeface="Arial" panose="020B0604020202020204" pitchFamily="34" charset="0"/>
                      </a:endParaRPr>
                    </a:p>
                  </a:txBody>
                  <a:tcPr marL="8667" marR="8667" marT="8667" marB="0" anchor="ctr"/>
                </a:tc>
                <a:tc>
                  <a:txBody>
                    <a:bodyPr/>
                    <a:lstStyle/>
                    <a:p>
                      <a:pPr algn="ctr" rtl="0" fontAlgn="ctr"/>
                      <a:r>
                        <a:rPr lang="nl-NL" sz="1300" u="none" strike="noStrike" dirty="0">
                          <a:effectLst/>
                          <a:latin typeface="Arial" panose="020B0604020202020204" pitchFamily="34" charset="0"/>
                          <a:cs typeface="Arial" panose="020B0604020202020204" pitchFamily="34" charset="0"/>
                        </a:rPr>
                        <a:t>(4 -&gt; 2,53 fte)</a:t>
                      </a:r>
                      <a:endParaRPr lang="nl-NL" sz="1300" b="0" i="0" u="none" strike="noStrike" dirty="0">
                        <a:solidFill>
                          <a:srgbClr val="000000"/>
                        </a:solidFill>
                        <a:effectLst/>
                        <a:latin typeface="Arial" panose="020B0604020202020204" pitchFamily="34" charset="0"/>
                        <a:cs typeface="Arial" panose="020B0604020202020204" pitchFamily="34" charset="0"/>
                      </a:endParaRPr>
                    </a:p>
                  </a:txBody>
                  <a:tcPr marL="8667" marR="8667" marT="8667" marB="0" anchor="ctr"/>
                </a:tc>
                <a:tc>
                  <a:txBody>
                    <a:bodyPr/>
                    <a:lstStyle/>
                    <a:p>
                      <a:pPr algn="ctr" rtl="0" fontAlgn="ctr"/>
                      <a:r>
                        <a:rPr lang="nl-NL" sz="1300" u="none" strike="noStrike" dirty="0">
                          <a:effectLst/>
                          <a:latin typeface="Arial" panose="020B0604020202020204" pitchFamily="34" charset="0"/>
                          <a:cs typeface="Arial" panose="020B0604020202020204" pitchFamily="34" charset="0"/>
                        </a:rPr>
                        <a:t>(1 -&gt; 0,95 fte)</a:t>
                      </a:r>
                      <a:endParaRPr lang="nl-NL" sz="1300" b="0" i="0" u="none" strike="noStrike" dirty="0">
                        <a:solidFill>
                          <a:srgbClr val="000000"/>
                        </a:solidFill>
                        <a:effectLst/>
                        <a:latin typeface="Arial" panose="020B0604020202020204" pitchFamily="34" charset="0"/>
                        <a:cs typeface="Arial" panose="020B0604020202020204" pitchFamily="34" charset="0"/>
                      </a:endParaRPr>
                    </a:p>
                  </a:txBody>
                  <a:tcPr marL="8667" marR="8667" marT="8667" marB="0" anchor="ctr"/>
                </a:tc>
                <a:extLst>
                  <a:ext uri="{0D108BD9-81ED-4DB2-BD59-A6C34878D82A}">
                    <a16:rowId xmlns:a16="http://schemas.microsoft.com/office/drawing/2014/main" val="595325036"/>
                  </a:ext>
                </a:extLst>
              </a:tr>
              <a:tr h="194559">
                <a:tc>
                  <a:txBody>
                    <a:bodyPr/>
                    <a:lstStyle/>
                    <a:p>
                      <a:pPr algn="ctr" rtl="0" fontAlgn="ctr"/>
                      <a:r>
                        <a:rPr lang="nl-NL" sz="1300" b="0" i="0" u="none" strike="noStrike" dirty="0">
                          <a:solidFill>
                            <a:srgbClr val="000000"/>
                          </a:solidFill>
                          <a:effectLst/>
                          <a:latin typeface="Arial" panose="020B0604020202020204" pitchFamily="34" charset="0"/>
                          <a:cs typeface="Arial" panose="020B0604020202020204" pitchFamily="34" charset="0"/>
                        </a:rPr>
                        <a:t>Praktijkmanager</a:t>
                      </a:r>
                    </a:p>
                  </a:txBody>
                  <a:tcPr marL="8667" marR="8667" marT="8667" marB="0" anchor="ctr"/>
                </a:tc>
                <a:tc>
                  <a:txBody>
                    <a:bodyPr/>
                    <a:lstStyle/>
                    <a:p>
                      <a:pPr algn="ctr" rtl="0" fontAlgn="ctr"/>
                      <a:r>
                        <a:rPr lang="nl-NL" sz="1300" u="none" strike="noStrike" dirty="0">
                          <a:effectLst/>
                          <a:latin typeface="Arial" panose="020B0604020202020204" pitchFamily="34" charset="0"/>
                          <a:cs typeface="Arial" panose="020B0604020202020204" pitchFamily="34" charset="0"/>
                        </a:rPr>
                        <a:t>Administratief medewerker </a:t>
                      </a:r>
                      <a:endParaRPr lang="nl-NL" sz="1300" b="0" i="0" u="none" strike="noStrike" dirty="0">
                        <a:solidFill>
                          <a:srgbClr val="000000"/>
                        </a:solidFill>
                        <a:effectLst/>
                        <a:latin typeface="Arial" panose="020B0604020202020204" pitchFamily="34" charset="0"/>
                        <a:cs typeface="Arial" panose="020B0604020202020204" pitchFamily="34" charset="0"/>
                      </a:endParaRPr>
                    </a:p>
                  </a:txBody>
                  <a:tcPr marL="8667" marR="8667" marT="8667" marB="0" anchor="ctr"/>
                </a:tc>
                <a:tc>
                  <a:txBody>
                    <a:bodyPr/>
                    <a:lstStyle/>
                    <a:p>
                      <a:pPr algn="ctr" rtl="0" fontAlgn="ctr"/>
                      <a:r>
                        <a:rPr lang="nl-NL" sz="1300" u="none" strike="noStrike" dirty="0">
                          <a:effectLst/>
                          <a:latin typeface="Arial" panose="020B0604020202020204" pitchFamily="34" charset="0"/>
                          <a:cs typeface="Arial" panose="020B0604020202020204" pitchFamily="34" charset="0"/>
                        </a:rPr>
                        <a:t>Personeelsadviseur</a:t>
                      </a:r>
                      <a:endParaRPr lang="nl-NL" sz="1300" b="0" i="0" u="none" strike="noStrike" dirty="0">
                        <a:solidFill>
                          <a:srgbClr val="000000"/>
                        </a:solidFill>
                        <a:effectLst/>
                        <a:latin typeface="Arial" panose="020B0604020202020204" pitchFamily="34" charset="0"/>
                        <a:cs typeface="Arial" panose="020B0604020202020204" pitchFamily="34" charset="0"/>
                      </a:endParaRPr>
                    </a:p>
                  </a:txBody>
                  <a:tcPr marL="8667" marR="8667" marT="8667" marB="0" anchor="ctr"/>
                </a:tc>
                <a:extLst>
                  <a:ext uri="{0D108BD9-81ED-4DB2-BD59-A6C34878D82A}">
                    <a16:rowId xmlns:a16="http://schemas.microsoft.com/office/drawing/2014/main" val="715535362"/>
                  </a:ext>
                </a:extLst>
              </a:tr>
              <a:tr h="194559">
                <a:tc>
                  <a:txBody>
                    <a:bodyPr/>
                    <a:lstStyle/>
                    <a:p>
                      <a:pPr algn="ctr" rtl="0" fontAlgn="ctr"/>
                      <a:r>
                        <a:rPr lang="nl-NL" sz="1300" b="0" i="0" u="none" strike="noStrike" dirty="0">
                          <a:solidFill>
                            <a:srgbClr val="000000"/>
                          </a:solidFill>
                          <a:effectLst/>
                          <a:latin typeface="Arial" panose="020B0604020202020204" pitchFamily="34" charset="0"/>
                          <a:cs typeface="Arial" panose="020B0604020202020204" pitchFamily="34" charset="0"/>
                        </a:rPr>
                        <a:t>(1 -&gt; 0,63 fte)</a:t>
                      </a:r>
                    </a:p>
                  </a:txBody>
                  <a:tcPr marL="8667" marR="8667" marT="8667" marB="0" anchor="ctr"/>
                </a:tc>
                <a:tc>
                  <a:txBody>
                    <a:bodyPr/>
                    <a:lstStyle/>
                    <a:p>
                      <a:pPr algn="ctr" rtl="0" fontAlgn="ctr"/>
                      <a:r>
                        <a:rPr lang="nl-NL" sz="1300" u="none" strike="noStrike" dirty="0">
                          <a:effectLst/>
                          <a:latin typeface="Arial" panose="020B0604020202020204" pitchFamily="34" charset="0"/>
                          <a:cs typeface="Arial" panose="020B0604020202020204" pitchFamily="34" charset="0"/>
                        </a:rPr>
                        <a:t>(1 -&gt; 0,63 fte)</a:t>
                      </a:r>
                      <a:endParaRPr lang="nl-NL" sz="1300" b="0" i="0" u="none" strike="noStrike" dirty="0">
                        <a:solidFill>
                          <a:srgbClr val="000000"/>
                        </a:solidFill>
                        <a:effectLst/>
                        <a:latin typeface="Arial" panose="020B0604020202020204" pitchFamily="34" charset="0"/>
                        <a:cs typeface="Arial" panose="020B0604020202020204" pitchFamily="34" charset="0"/>
                      </a:endParaRPr>
                    </a:p>
                  </a:txBody>
                  <a:tcPr marL="8667" marR="8667" marT="8667" marB="0" anchor="ctr"/>
                </a:tc>
                <a:tc>
                  <a:txBody>
                    <a:bodyPr/>
                    <a:lstStyle/>
                    <a:p>
                      <a:pPr algn="ctr" rtl="0" fontAlgn="ctr"/>
                      <a:r>
                        <a:rPr lang="nl-NL" sz="1300" u="none" strike="noStrike" dirty="0">
                          <a:effectLst/>
                          <a:latin typeface="Arial" panose="020B0604020202020204" pitchFamily="34" charset="0"/>
                          <a:cs typeface="Arial" panose="020B0604020202020204" pitchFamily="34" charset="0"/>
                        </a:rPr>
                        <a:t>(1 -&gt; 0,71 fte)</a:t>
                      </a:r>
                      <a:endParaRPr lang="nl-NL" sz="1300" b="0" i="0" u="none" strike="noStrike" dirty="0">
                        <a:solidFill>
                          <a:srgbClr val="000000"/>
                        </a:solidFill>
                        <a:effectLst/>
                        <a:latin typeface="Arial" panose="020B0604020202020204" pitchFamily="34" charset="0"/>
                        <a:cs typeface="Arial" panose="020B0604020202020204" pitchFamily="34" charset="0"/>
                      </a:endParaRPr>
                    </a:p>
                  </a:txBody>
                  <a:tcPr marL="8667" marR="8667" marT="8667" marB="0" anchor="ctr"/>
                </a:tc>
                <a:extLst>
                  <a:ext uri="{0D108BD9-81ED-4DB2-BD59-A6C34878D82A}">
                    <a16:rowId xmlns:a16="http://schemas.microsoft.com/office/drawing/2014/main" val="3172375403"/>
                  </a:ext>
                </a:extLst>
              </a:tr>
              <a:tr h="380964">
                <a:tc>
                  <a:txBody>
                    <a:bodyPr/>
                    <a:lstStyle/>
                    <a:p>
                      <a:pPr algn="ctr" rtl="0" fontAlgn="ctr"/>
                      <a:r>
                        <a:rPr lang="nl-NL" sz="1300" u="none" strike="noStrike" dirty="0">
                          <a:effectLst/>
                          <a:latin typeface="Arial" panose="020B0604020202020204" pitchFamily="34" charset="0"/>
                          <a:cs typeface="Arial" panose="020B0604020202020204" pitchFamily="34" charset="0"/>
                        </a:rPr>
                        <a:t>Hoofdassistentes </a:t>
                      </a:r>
                    </a:p>
                    <a:p>
                      <a:pPr algn="ctr" rtl="0" fontAlgn="ctr"/>
                      <a:r>
                        <a:rPr lang="nl-NL" sz="1300" b="0" i="0" u="none" strike="noStrike" dirty="0">
                          <a:solidFill>
                            <a:srgbClr val="000000"/>
                          </a:solidFill>
                          <a:effectLst/>
                          <a:latin typeface="Arial" panose="020B0604020202020204" pitchFamily="34" charset="0"/>
                          <a:cs typeface="Arial" panose="020B0604020202020204" pitchFamily="34" charset="0"/>
                        </a:rPr>
                        <a:t>(1 -&gt; 0,95 fte)</a:t>
                      </a:r>
                    </a:p>
                  </a:txBody>
                  <a:tcPr marL="8667" marR="8667" marT="8667" marB="0"/>
                </a:tc>
                <a:tc>
                  <a:txBody>
                    <a:bodyPr/>
                    <a:lstStyle/>
                    <a:p>
                      <a:pPr algn="ctr" rtl="0" fontAlgn="ctr"/>
                      <a:endParaRPr lang="nl-NL" sz="1300" b="0" i="0" u="none" strike="noStrike" dirty="0">
                        <a:solidFill>
                          <a:srgbClr val="000000"/>
                        </a:solidFill>
                        <a:effectLst/>
                        <a:latin typeface="Arial" panose="020B0604020202020204" pitchFamily="34" charset="0"/>
                        <a:cs typeface="Arial" panose="020B0604020202020204" pitchFamily="34" charset="0"/>
                      </a:endParaRPr>
                    </a:p>
                  </a:txBody>
                  <a:tcPr marL="8667" marR="8667" marT="8667" marB="0"/>
                </a:tc>
                <a:tc>
                  <a:txBody>
                    <a:bodyPr/>
                    <a:lstStyle/>
                    <a:p>
                      <a:pPr algn="ctr"/>
                      <a:r>
                        <a:rPr lang="nl-NL" sz="1300" dirty="0">
                          <a:latin typeface="Arial" panose="020B0604020202020204" pitchFamily="34" charset="0"/>
                          <a:cs typeface="Arial" panose="020B0604020202020204" pitchFamily="34" charset="0"/>
                        </a:rPr>
                        <a:t>Manager huisartsenzorg</a:t>
                      </a:r>
                    </a:p>
                    <a:p>
                      <a:pPr algn="ctr"/>
                      <a:r>
                        <a:rPr lang="nl-NL" sz="1300" dirty="0">
                          <a:latin typeface="Arial" panose="020B0604020202020204" pitchFamily="34" charset="0"/>
                          <a:cs typeface="Arial" panose="020B0604020202020204" pitchFamily="34" charset="0"/>
                        </a:rPr>
                        <a:t>(1 -&gt; 0,25 fte)</a:t>
                      </a:r>
                    </a:p>
                  </a:txBody>
                  <a:tcPr marL="8667" marR="8667" marT="8667" marB="0" anchor="ctr"/>
                </a:tc>
                <a:extLst>
                  <a:ext uri="{0D108BD9-81ED-4DB2-BD59-A6C34878D82A}">
                    <a16:rowId xmlns:a16="http://schemas.microsoft.com/office/drawing/2014/main" val="3131153512"/>
                  </a:ext>
                </a:extLst>
              </a:tr>
              <a:tr h="380964">
                <a:tc>
                  <a:txBody>
                    <a:bodyPr/>
                    <a:lstStyle/>
                    <a:p>
                      <a:pPr algn="ctr" rtl="0" fontAlgn="ctr"/>
                      <a:r>
                        <a:rPr lang="nl-NL" sz="1300" u="none" strike="noStrike" dirty="0">
                          <a:effectLst/>
                          <a:latin typeface="Arial" panose="020B0604020202020204" pitchFamily="34" charset="0"/>
                          <a:cs typeface="Arial" panose="020B0604020202020204" pitchFamily="34" charset="0"/>
                        </a:rPr>
                        <a:t>Centrumassistentes incl. in opl.</a:t>
                      </a:r>
                    </a:p>
                    <a:p>
                      <a:pPr algn="ctr" rtl="0" fontAlgn="ctr"/>
                      <a:r>
                        <a:rPr lang="nl-NL" sz="1300" b="0" i="0" u="none" strike="noStrike" dirty="0">
                          <a:solidFill>
                            <a:srgbClr val="000000"/>
                          </a:solidFill>
                          <a:effectLst/>
                          <a:latin typeface="Arial" panose="020B0604020202020204" pitchFamily="34" charset="0"/>
                          <a:cs typeface="Arial" panose="020B0604020202020204" pitchFamily="34" charset="0"/>
                        </a:rPr>
                        <a:t>(15 -&gt; 10,90 fte)</a:t>
                      </a:r>
                    </a:p>
                  </a:txBody>
                  <a:tcPr marL="8667" marR="8667" marT="8667" marB="0"/>
                </a:tc>
                <a:tc>
                  <a:txBody>
                    <a:bodyPr/>
                    <a:lstStyle/>
                    <a:p>
                      <a:pPr marL="0" marR="0" lvl="0" indent="0" algn="ctr" defTabSz="1075140" rtl="0" eaLnBrk="1" fontAlgn="ctr" latinLnBrk="0" hangingPunct="1">
                        <a:lnSpc>
                          <a:spcPct val="100000"/>
                        </a:lnSpc>
                        <a:spcBef>
                          <a:spcPts val="0"/>
                        </a:spcBef>
                        <a:spcAft>
                          <a:spcPts val="0"/>
                        </a:spcAft>
                        <a:buClrTx/>
                        <a:buSzTx/>
                        <a:buFontTx/>
                        <a:buNone/>
                        <a:tabLst/>
                        <a:defRPr/>
                      </a:pPr>
                      <a:r>
                        <a:rPr kumimoji="0" lang="nl-NL" sz="13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Fitness trainers</a:t>
                      </a:r>
                    </a:p>
                    <a:p>
                      <a:pPr marL="0" marR="0" lvl="0" indent="0" algn="ctr" defTabSz="1075140" rtl="0" eaLnBrk="1" fontAlgn="ctr" latinLnBrk="0" hangingPunct="1">
                        <a:lnSpc>
                          <a:spcPct val="100000"/>
                        </a:lnSpc>
                        <a:spcBef>
                          <a:spcPts val="0"/>
                        </a:spcBef>
                        <a:spcAft>
                          <a:spcPts val="0"/>
                        </a:spcAft>
                        <a:buClrTx/>
                        <a:buSzTx/>
                        <a:buFontTx/>
                        <a:buNone/>
                        <a:tabLst/>
                        <a:defRPr/>
                      </a:pPr>
                      <a:r>
                        <a:rPr kumimoji="0" lang="nl-NL" sz="13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(5 -&gt; 2,37 fte)</a:t>
                      </a:r>
                      <a:endParaRPr kumimoji="0" lang="nl-NL" sz="13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txBody>
                  <a:tcPr marL="8667" marR="8667" marT="8667" marB="0" anchor="ctr"/>
                </a:tc>
                <a:tc>
                  <a:txBody>
                    <a:bodyPr/>
                    <a:lstStyle/>
                    <a:p>
                      <a:pPr algn="ctr" rtl="0" fontAlgn="ctr"/>
                      <a:r>
                        <a:rPr lang="nl-NL" sz="1300" b="0" i="0" u="none" strike="noStrike" dirty="0">
                          <a:solidFill>
                            <a:srgbClr val="000000"/>
                          </a:solidFill>
                          <a:effectLst/>
                          <a:latin typeface="Arial" panose="020B0604020202020204" pitchFamily="34" charset="0"/>
                          <a:cs typeface="Arial" panose="020B0604020202020204" pitchFamily="34" charset="0"/>
                        </a:rPr>
                        <a:t>Stad &amp; GEZ coördinator</a:t>
                      </a:r>
                    </a:p>
                    <a:p>
                      <a:pPr algn="ctr" rtl="0" fontAlgn="ctr"/>
                      <a:r>
                        <a:rPr lang="nl-NL" sz="1300" b="0" i="0" u="none" strike="noStrike" dirty="0">
                          <a:solidFill>
                            <a:srgbClr val="000000"/>
                          </a:solidFill>
                          <a:effectLst/>
                          <a:latin typeface="Arial" panose="020B0604020202020204" pitchFamily="34" charset="0"/>
                          <a:cs typeface="Arial" panose="020B0604020202020204" pitchFamily="34" charset="0"/>
                        </a:rPr>
                        <a:t>(1 -&gt; 0,75 fte)</a:t>
                      </a:r>
                    </a:p>
                  </a:txBody>
                  <a:tcPr marL="8667" marR="8667" marT="8667" marB="0"/>
                </a:tc>
                <a:extLst>
                  <a:ext uri="{0D108BD9-81ED-4DB2-BD59-A6C34878D82A}">
                    <a16:rowId xmlns:a16="http://schemas.microsoft.com/office/drawing/2014/main" val="1582043577"/>
                  </a:ext>
                </a:extLst>
              </a:tr>
              <a:tr h="380964">
                <a:tc>
                  <a:txBody>
                    <a:bodyPr/>
                    <a:lstStyle/>
                    <a:p>
                      <a:pPr algn="ctr" rtl="0" fontAlgn="ctr"/>
                      <a:r>
                        <a:rPr lang="nl-NL" sz="1300" b="0" i="0" u="none" strike="noStrike" dirty="0">
                          <a:solidFill>
                            <a:srgbClr val="000000"/>
                          </a:solidFill>
                          <a:effectLst/>
                          <a:latin typeface="Arial" panose="020B0604020202020204" pitchFamily="34" charset="0"/>
                          <a:cs typeface="Arial" panose="020B0604020202020204" pitchFamily="34" charset="0"/>
                        </a:rPr>
                        <a:t>Baliehulp</a:t>
                      </a:r>
                    </a:p>
                    <a:p>
                      <a:pPr algn="ctr" rtl="0" fontAlgn="ctr"/>
                      <a:r>
                        <a:rPr lang="nl-NL" sz="1300" b="0" i="0" u="none" strike="noStrike" dirty="0">
                          <a:solidFill>
                            <a:srgbClr val="000000"/>
                          </a:solidFill>
                          <a:effectLst/>
                          <a:latin typeface="Arial" panose="020B0604020202020204" pitchFamily="34" charset="0"/>
                          <a:cs typeface="Arial" panose="020B0604020202020204" pitchFamily="34" charset="0"/>
                        </a:rPr>
                        <a:t>(2 -&gt; 1,18 fte)</a:t>
                      </a:r>
                    </a:p>
                  </a:txBody>
                  <a:tcPr marL="8667" marR="8667" marT="8667" marB="0"/>
                </a:tc>
                <a:tc>
                  <a:txBody>
                    <a:bodyPr/>
                    <a:lstStyle/>
                    <a:p>
                      <a:pPr marL="0" marR="0" lvl="0" indent="0" algn="ctr" defTabSz="1075140" rtl="0" eaLnBrk="1" fontAlgn="ctr" latinLnBrk="0" hangingPunct="1">
                        <a:lnSpc>
                          <a:spcPct val="100000"/>
                        </a:lnSpc>
                        <a:spcBef>
                          <a:spcPts val="0"/>
                        </a:spcBef>
                        <a:spcAft>
                          <a:spcPts val="0"/>
                        </a:spcAft>
                        <a:buClrTx/>
                        <a:buSzTx/>
                        <a:buFontTx/>
                        <a:buNone/>
                        <a:tabLst/>
                        <a:defRPr/>
                      </a:pPr>
                      <a:endParaRPr kumimoji="0" lang="nl-NL" sz="13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8667" marR="8667" marT="8667" marB="0" anchor="ctr"/>
                </a:tc>
                <a:tc>
                  <a:txBody>
                    <a:bodyPr/>
                    <a:lstStyle/>
                    <a:p>
                      <a:pPr algn="ctr" rtl="0" fontAlgn="ctr"/>
                      <a:r>
                        <a:rPr lang="nl-NL" sz="1300" b="0" i="0" u="none" strike="noStrike" dirty="0">
                          <a:solidFill>
                            <a:srgbClr val="000000"/>
                          </a:solidFill>
                          <a:effectLst/>
                          <a:latin typeface="Arial" panose="020B0604020202020204" pitchFamily="34" charset="0"/>
                          <a:cs typeface="Arial" panose="020B0604020202020204" pitchFamily="34" charset="0"/>
                        </a:rPr>
                        <a:t>Kwaliteitsfunctionaris/RIE</a:t>
                      </a:r>
                    </a:p>
                    <a:p>
                      <a:pPr algn="ctr" rtl="0" fontAlgn="ctr"/>
                      <a:r>
                        <a:rPr lang="nl-NL" sz="1300" b="0" i="0" u="none" strike="noStrike" dirty="0">
                          <a:solidFill>
                            <a:srgbClr val="000000"/>
                          </a:solidFill>
                          <a:effectLst/>
                          <a:latin typeface="Arial" panose="020B0604020202020204" pitchFamily="34" charset="0"/>
                          <a:cs typeface="Arial" panose="020B0604020202020204" pitchFamily="34" charset="0"/>
                        </a:rPr>
                        <a:t>(1 -&gt; 0,2 fte)</a:t>
                      </a:r>
                    </a:p>
                  </a:txBody>
                  <a:tcPr marL="8667" marR="8667" marT="8667" marB="0" anchor="ctr"/>
                </a:tc>
                <a:extLst>
                  <a:ext uri="{0D108BD9-81ED-4DB2-BD59-A6C34878D82A}">
                    <a16:rowId xmlns:a16="http://schemas.microsoft.com/office/drawing/2014/main" val="1867272706"/>
                  </a:ext>
                </a:extLst>
              </a:tr>
              <a:tr h="778573">
                <a:tc>
                  <a:txBody>
                    <a:bodyPr/>
                    <a:lstStyle/>
                    <a:p>
                      <a:pPr algn="ctr" rtl="0" fontAlgn="ctr"/>
                      <a:r>
                        <a:rPr lang="nl-NL" sz="1300" u="none" strike="noStrike" dirty="0">
                          <a:effectLst/>
                          <a:latin typeface="Arial" panose="020B0604020202020204" pitchFamily="34" charset="0"/>
                          <a:cs typeface="Arial" panose="020B0604020202020204" pitchFamily="34" charset="0"/>
                        </a:rPr>
                        <a:t>Praktijkondersteuner </a:t>
                      </a:r>
                      <a:r>
                        <a:rPr lang="nl-NL" sz="1300" u="none" strike="noStrike" dirty="0" err="1">
                          <a:effectLst/>
                          <a:latin typeface="Arial" panose="020B0604020202020204" pitchFamily="34" charset="0"/>
                          <a:cs typeface="Arial" panose="020B0604020202020204" pitchFamily="34" charset="0"/>
                        </a:rPr>
                        <a:t>Somatiek</a:t>
                      </a:r>
                      <a:r>
                        <a:rPr lang="nl-NL" sz="1300" u="none" strike="noStrike" dirty="0">
                          <a:effectLst/>
                          <a:latin typeface="Arial" panose="020B0604020202020204" pitchFamily="34" charset="0"/>
                          <a:cs typeface="Arial" panose="020B0604020202020204" pitchFamily="34" charset="0"/>
                        </a:rPr>
                        <a:t> incl. in opl.</a:t>
                      </a:r>
                    </a:p>
                    <a:p>
                      <a:pPr algn="ctr" rtl="0" fontAlgn="ctr"/>
                      <a:r>
                        <a:rPr lang="nl-NL" sz="1300" u="none" strike="noStrike" dirty="0">
                          <a:effectLst/>
                          <a:latin typeface="Arial" panose="020B0604020202020204" pitchFamily="34" charset="0"/>
                          <a:cs typeface="Arial" panose="020B0604020202020204" pitchFamily="34" charset="0"/>
                        </a:rPr>
                        <a:t>(6 -&gt; 3,21 fte)</a:t>
                      </a:r>
                    </a:p>
                    <a:p>
                      <a:pPr algn="ctr" rtl="0" fontAlgn="ctr"/>
                      <a:r>
                        <a:rPr lang="nl-NL" sz="1300" u="none" strike="noStrike" dirty="0">
                          <a:effectLst/>
                          <a:latin typeface="Arial" panose="020B0604020202020204" pitchFamily="34" charset="0"/>
                          <a:cs typeface="Arial" panose="020B0604020202020204" pitchFamily="34" charset="0"/>
                        </a:rPr>
                        <a:t>Praktijkverpleegkundige </a:t>
                      </a:r>
                      <a:r>
                        <a:rPr lang="nl-NL" sz="1300" u="none" strike="noStrike" dirty="0" err="1">
                          <a:effectLst/>
                          <a:latin typeface="Arial" panose="020B0604020202020204" pitchFamily="34" charset="0"/>
                          <a:cs typeface="Arial" panose="020B0604020202020204" pitchFamily="34" charset="0"/>
                        </a:rPr>
                        <a:t>Somatiek</a:t>
                      </a:r>
                      <a:endParaRPr lang="nl-NL" sz="1300" u="none" strike="noStrike" dirty="0">
                        <a:effectLst/>
                        <a:latin typeface="Arial" panose="020B0604020202020204" pitchFamily="34" charset="0"/>
                        <a:cs typeface="Arial" panose="020B0604020202020204" pitchFamily="34" charset="0"/>
                      </a:endParaRPr>
                    </a:p>
                    <a:p>
                      <a:pPr algn="ctr" rtl="0" fontAlgn="ctr"/>
                      <a:r>
                        <a:rPr lang="nl-NL" sz="1300" u="none" strike="noStrike" dirty="0">
                          <a:effectLst/>
                          <a:latin typeface="Arial" panose="020B0604020202020204" pitchFamily="34" charset="0"/>
                          <a:cs typeface="Arial" panose="020B0604020202020204" pitchFamily="34" charset="0"/>
                        </a:rPr>
                        <a:t>(3 -&gt; 1,6 fte)</a:t>
                      </a:r>
                      <a:endParaRPr lang="nl-NL" sz="1300" b="0" i="0" u="none" strike="noStrike" dirty="0">
                        <a:solidFill>
                          <a:srgbClr val="000000"/>
                        </a:solidFill>
                        <a:effectLst/>
                        <a:latin typeface="Arial" panose="020B0604020202020204" pitchFamily="34" charset="0"/>
                        <a:cs typeface="Arial" panose="020B0604020202020204" pitchFamily="34" charset="0"/>
                      </a:endParaRPr>
                    </a:p>
                  </a:txBody>
                  <a:tcPr marL="8667" marR="8667" marT="8667" marB="0"/>
                </a:tc>
                <a:tc>
                  <a:txBody>
                    <a:bodyPr/>
                    <a:lstStyle/>
                    <a:p>
                      <a:pPr algn="ctr" rtl="0" fontAlgn="ctr"/>
                      <a:endParaRPr lang="nl-NL" sz="1300" b="0" i="0" u="none" strike="noStrike" dirty="0">
                        <a:solidFill>
                          <a:srgbClr val="000000"/>
                        </a:solidFill>
                        <a:effectLst/>
                        <a:latin typeface="Arial" panose="020B0604020202020204" pitchFamily="34" charset="0"/>
                        <a:cs typeface="Arial" panose="020B0604020202020204" pitchFamily="34" charset="0"/>
                      </a:endParaRPr>
                    </a:p>
                  </a:txBody>
                  <a:tcPr marL="8667" marR="8667" marT="8667" marB="0"/>
                </a:tc>
                <a:tc>
                  <a:txBody>
                    <a:bodyPr/>
                    <a:lstStyle/>
                    <a:p>
                      <a:pPr algn="ctr" rtl="0" fontAlgn="ctr"/>
                      <a:r>
                        <a:rPr lang="nl-NL" sz="1300" b="0" i="0" u="none" strike="noStrike" dirty="0">
                          <a:solidFill>
                            <a:srgbClr val="000000"/>
                          </a:solidFill>
                          <a:effectLst/>
                          <a:latin typeface="Arial" panose="020B0604020202020204" pitchFamily="34" charset="0"/>
                          <a:cs typeface="Arial" panose="020B0604020202020204" pitchFamily="34" charset="0"/>
                        </a:rPr>
                        <a:t>Officemanager</a:t>
                      </a:r>
                    </a:p>
                    <a:p>
                      <a:pPr algn="ctr" rtl="0" fontAlgn="ctr"/>
                      <a:r>
                        <a:rPr lang="nl-NL" sz="1300" b="0" i="0" u="none" strike="noStrike" dirty="0">
                          <a:solidFill>
                            <a:srgbClr val="000000"/>
                          </a:solidFill>
                          <a:effectLst/>
                          <a:latin typeface="Arial" panose="020B0604020202020204" pitchFamily="34" charset="0"/>
                          <a:cs typeface="Arial" panose="020B0604020202020204" pitchFamily="34" charset="0"/>
                        </a:rPr>
                        <a:t>(1 -&gt; 0,63 fte)</a:t>
                      </a:r>
                    </a:p>
                  </a:txBody>
                  <a:tcPr marL="8667" marR="8667" marT="8667" marB="0"/>
                </a:tc>
                <a:extLst>
                  <a:ext uri="{0D108BD9-81ED-4DB2-BD59-A6C34878D82A}">
                    <a16:rowId xmlns:a16="http://schemas.microsoft.com/office/drawing/2014/main" val="3841503265"/>
                  </a:ext>
                </a:extLst>
              </a:tr>
              <a:tr h="845055">
                <a:tc>
                  <a:txBody>
                    <a:bodyPr/>
                    <a:lstStyle/>
                    <a:p>
                      <a:pPr algn="ctr" rtl="0" fontAlgn="ctr"/>
                      <a:r>
                        <a:rPr lang="nl-NL" sz="1300" b="0" i="0" u="none" strike="noStrike" dirty="0">
                          <a:solidFill>
                            <a:srgbClr val="000000"/>
                          </a:solidFill>
                          <a:effectLst/>
                          <a:latin typeface="Arial" panose="020B0604020202020204" pitchFamily="34" charset="0"/>
                          <a:cs typeface="Arial" panose="020B0604020202020204" pitchFamily="34" charset="0"/>
                        </a:rPr>
                        <a:t>Praktijkondersteuner GGZ</a:t>
                      </a:r>
                    </a:p>
                    <a:p>
                      <a:pPr algn="ctr" rtl="0" fontAlgn="ctr"/>
                      <a:r>
                        <a:rPr lang="nl-NL" sz="1300" b="0" i="0" u="none" strike="noStrike" dirty="0">
                          <a:solidFill>
                            <a:srgbClr val="000000"/>
                          </a:solidFill>
                          <a:effectLst/>
                          <a:latin typeface="Arial" panose="020B0604020202020204" pitchFamily="34" charset="0"/>
                          <a:cs typeface="Arial" panose="020B0604020202020204" pitchFamily="34" charset="0"/>
                        </a:rPr>
                        <a:t>(6 -&gt; 2,53 fte)</a:t>
                      </a:r>
                    </a:p>
                    <a:p>
                      <a:pPr algn="ctr" rtl="0" fontAlgn="ctr"/>
                      <a:r>
                        <a:rPr lang="nl-NL" sz="1300" b="0" i="0" u="none" strike="noStrike" dirty="0">
                          <a:solidFill>
                            <a:srgbClr val="000000"/>
                          </a:solidFill>
                          <a:effectLst/>
                          <a:latin typeface="Arial" panose="020B0604020202020204" pitchFamily="34" charset="0"/>
                          <a:cs typeface="Arial" panose="020B0604020202020204" pitchFamily="34" charset="0"/>
                        </a:rPr>
                        <a:t>Praktijkverpleegkundige GGZ</a:t>
                      </a:r>
                    </a:p>
                    <a:p>
                      <a:pPr algn="ctr" rtl="0" fontAlgn="ctr"/>
                      <a:r>
                        <a:rPr lang="nl-NL" sz="1300" b="0" i="0" u="none" strike="noStrike" dirty="0">
                          <a:solidFill>
                            <a:srgbClr val="000000"/>
                          </a:solidFill>
                          <a:effectLst/>
                          <a:latin typeface="Arial" panose="020B0604020202020204" pitchFamily="34" charset="0"/>
                          <a:cs typeface="Arial" panose="020B0604020202020204" pitchFamily="34" charset="0"/>
                        </a:rPr>
                        <a:t>(1 -&gt; 0,42 fte)</a:t>
                      </a:r>
                    </a:p>
                    <a:p>
                      <a:pPr algn="ctr" rtl="0" fontAlgn="ctr"/>
                      <a:r>
                        <a:rPr lang="nl-NL" sz="1300" b="0" i="0" u="none" strike="noStrike" dirty="0">
                          <a:solidFill>
                            <a:srgbClr val="000000"/>
                          </a:solidFill>
                          <a:effectLst/>
                          <a:latin typeface="Arial" panose="020B0604020202020204" pitchFamily="34" charset="0"/>
                          <a:cs typeface="Arial" panose="020B0604020202020204" pitchFamily="34" charset="0"/>
                        </a:rPr>
                        <a:t>Verpleegkundig </a:t>
                      </a:r>
                      <a:r>
                        <a:rPr lang="nl-NL" sz="1300" b="0" i="0" u="none" strike="noStrike" dirty="0" err="1">
                          <a:solidFill>
                            <a:srgbClr val="000000"/>
                          </a:solidFill>
                          <a:effectLst/>
                          <a:latin typeface="Arial" panose="020B0604020202020204" pitchFamily="34" charset="0"/>
                          <a:cs typeface="Arial" panose="020B0604020202020204" pitchFamily="34" charset="0"/>
                        </a:rPr>
                        <a:t>Spec</a:t>
                      </a:r>
                      <a:r>
                        <a:rPr lang="nl-NL" sz="1300" b="0" i="0" u="none" strike="noStrike" dirty="0">
                          <a:solidFill>
                            <a:srgbClr val="000000"/>
                          </a:solidFill>
                          <a:effectLst/>
                          <a:latin typeface="Arial" panose="020B0604020202020204" pitchFamily="34" charset="0"/>
                          <a:cs typeface="Arial" panose="020B0604020202020204" pitchFamily="34" charset="0"/>
                        </a:rPr>
                        <a:t>. GGZ</a:t>
                      </a:r>
                    </a:p>
                    <a:p>
                      <a:pPr algn="ctr" rtl="0" fontAlgn="ctr"/>
                      <a:r>
                        <a:rPr lang="nl-NL" sz="1300" b="0" i="0" u="none" strike="noStrike" dirty="0">
                          <a:solidFill>
                            <a:srgbClr val="000000"/>
                          </a:solidFill>
                          <a:effectLst/>
                          <a:latin typeface="Arial" panose="020B0604020202020204" pitchFamily="34" charset="0"/>
                          <a:cs typeface="Arial" panose="020B0604020202020204" pitchFamily="34" charset="0"/>
                        </a:rPr>
                        <a:t>(1 -&gt; 0,63 fte)</a:t>
                      </a:r>
                    </a:p>
                  </a:txBody>
                  <a:tcPr marL="8667" marR="8667" marT="8667" marB="0" anchor="ctr"/>
                </a:tc>
                <a:tc>
                  <a:txBody>
                    <a:bodyPr/>
                    <a:lstStyle/>
                    <a:p>
                      <a:pPr algn="ctr" rtl="0" fontAlgn="ctr"/>
                      <a:endParaRPr lang="nl-NL" sz="1300" b="0" i="0" u="none" strike="noStrike" dirty="0">
                        <a:solidFill>
                          <a:srgbClr val="000000"/>
                        </a:solidFill>
                        <a:effectLst/>
                        <a:latin typeface="Arial" panose="020B0604020202020204" pitchFamily="34" charset="0"/>
                        <a:cs typeface="Arial" panose="020B0604020202020204" pitchFamily="34" charset="0"/>
                      </a:endParaRPr>
                    </a:p>
                  </a:txBody>
                  <a:tcPr marL="8667" marR="8667" marT="8667" marB="0"/>
                </a:tc>
                <a:tc>
                  <a:txBody>
                    <a:bodyPr/>
                    <a:lstStyle/>
                    <a:p>
                      <a:pPr algn="ctr" rtl="0" fontAlgn="ctr"/>
                      <a:endParaRPr lang="nl-NL" sz="1300" b="0" i="0" u="none" strike="noStrike" dirty="0">
                        <a:solidFill>
                          <a:srgbClr val="000000"/>
                        </a:solidFill>
                        <a:effectLst/>
                        <a:latin typeface="Arial" panose="020B0604020202020204" pitchFamily="34" charset="0"/>
                        <a:cs typeface="Arial" panose="020B0604020202020204" pitchFamily="34" charset="0"/>
                      </a:endParaRPr>
                    </a:p>
                  </a:txBody>
                  <a:tcPr marL="8667" marR="8667" marT="8667" marB="0"/>
                </a:tc>
                <a:extLst>
                  <a:ext uri="{0D108BD9-81ED-4DB2-BD59-A6C34878D82A}">
                    <a16:rowId xmlns:a16="http://schemas.microsoft.com/office/drawing/2014/main" val="3636813806"/>
                  </a:ext>
                </a:extLst>
              </a:tr>
              <a:tr h="567369">
                <a:tc>
                  <a:txBody>
                    <a:bodyPr/>
                    <a:lstStyle/>
                    <a:p>
                      <a:pPr marL="0" marR="0" lvl="0" indent="0" algn="ctr" defTabSz="1075140" rtl="0" eaLnBrk="1" fontAlgn="ctr" latinLnBrk="0" hangingPunct="1">
                        <a:lnSpc>
                          <a:spcPct val="100000"/>
                        </a:lnSpc>
                        <a:spcBef>
                          <a:spcPts val="0"/>
                        </a:spcBef>
                        <a:spcAft>
                          <a:spcPts val="0"/>
                        </a:spcAft>
                        <a:buClrTx/>
                        <a:buSzTx/>
                        <a:buFontTx/>
                        <a:buNone/>
                        <a:tabLst/>
                        <a:defRPr/>
                      </a:pPr>
                      <a:r>
                        <a:rPr lang="nl-NL" sz="1300" b="0" i="0" u="none" strike="noStrike" dirty="0">
                          <a:solidFill>
                            <a:srgbClr val="000000"/>
                          </a:solidFill>
                          <a:effectLst/>
                          <a:latin typeface="Arial" panose="020B0604020202020204" pitchFamily="34" charset="0"/>
                          <a:cs typeface="Arial" panose="020B0604020202020204" pitchFamily="34" charset="0"/>
                        </a:rPr>
                        <a:t>Administratief medewerker HA</a:t>
                      </a:r>
                    </a:p>
                    <a:p>
                      <a:pPr marL="0" marR="0" lvl="0" indent="0" algn="ctr" defTabSz="1075140" rtl="0" eaLnBrk="1" fontAlgn="ctr" latinLnBrk="0" hangingPunct="1">
                        <a:lnSpc>
                          <a:spcPct val="100000"/>
                        </a:lnSpc>
                        <a:spcBef>
                          <a:spcPts val="0"/>
                        </a:spcBef>
                        <a:spcAft>
                          <a:spcPts val="0"/>
                        </a:spcAft>
                        <a:buClrTx/>
                        <a:buSzTx/>
                        <a:buFontTx/>
                        <a:buNone/>
                        <a:tabLst/>
                        <a:defRPr/>
                      </a:pPr>
                      <a:r>
                        <a:rPr lang="nl-NL" sz="1300" b="0" i="0" u="none" strike="noStrike" dirty="0">
                          <a:solidFill>
                            <a:srgbClr val="000000"/>
                          </a:solidFill>
                          <a:effectLst/>
                          <a:latin typeface="Arial" panose="020B0604020202020204" pitchFamily="34" charset="0"/>
                          <a:cs typeface="Arial" panose="020B0604020202020204" pitchFamily="34" charset="0"/>
                        </a:rPr>
                        <a:t>(1 -&gt; 0,37 fte)</a:t>
                      </a:r>
                    </a:p>
                    <a:p>
                      <a:pPr algn="ctr" rtl="0" fontAlgn="ctr"/>
                      <a:endParaRPr lang="nl-NL" sz="1300" b="0" i="0" u="none" strike="noStrike" dirty="0">
                        <a:solidFill>
                          <a:srgbClr val="000000"/>
                        </a:solidFill>
                        <a:effectLst/>
                        <a:latin typeface="Arial" panose="020B0604020202020204" pitchFamily="34" charset="0"/>
                        <a:cs typeface="Arial" panose="020B0604020202020204" pitchFamily="34" charset="0"/>
                      </a:endParaRPr>
                    </a:p>
                  </a:txBody>
                  <a:tcPr marL="8667" marR="8667" marT="8667" marB="0" anchor="ctr"/>
                </a:tc>
                <a:tc>
                  <a:txBody>
                    <a:bodyPr/>
                    <a:lstStyle/>
                    <a:p>
                      <a:pPr algn="ctr" rtl="0" fontAlgn="ctr"/>
                      <a:endParaRPr lang="nl-NL" sz="1300" b="0" i="0" u="none" strike="noStrike" dirty="0">
                        <a:solidFill>
                          <a:srgbClr val="000000"/>
                        </a:solidFill>
                        <a:effectLst/>
                        <a:latin typeface="Arial" panose="020B0604020202020204" pitchFamily="34" charset="0"/>
                        <a:cs typeface="Arial" panose="020B0604020202020204" pitchFamily="34" charset="0"/>
                      </a:endParaRPr>
                    </a:p>
                  </a:txBody>
                  <a:tcPr marL="8667" marR="8667" marT="8667" marB="0"/>
                </a:tc>
                <a:tc>
                  <a:txBody>
                    <a:bodyPr/>
                    <a:lstStyle/>
                    <a:p>
                      <a:pPr algn="ctr" rtl="0" fontAlgn="ctr"/>
                      <a:endParaRPr lang="nl-NL" sz="1300" b="0" i="0" u="none" strike="noStrike" dirty="0">
                        <a:solidFill>
                          <a:srgbClr val="000000"/>
                        </a:solidFill>
                        <a:effectLst/>
                        <a:latin typeface="Arial" panose="020B0604020202020204" pitchFamily="34" charset="0"/>
                        <a:cs typeface="Arial" panose="020B0604020202020204" pitchFamily="34" charset="0"/>
                      </a:endParaRPr>
                    </a:p>
                  </a:txBody>
                  <a:tcPr marL="8667" marR="8667" marT="8667" marB="0"/>
                </a:tc>
                <a:extLst>
                  <a:ext uri="{0D108BD9-81ED-4DB2-BD59-A6C34878D82A}">
                    <a16:rowId xmlns:a16="http://schemas.microsoft.com/office/drawing/2014/main" val="833102937"/>
                  </a:ext>
                </a:extLst>
              </a:tr>
              <a:tr h="0">
                <a:tc>
                  <a:txBody>
                    <a:bodyPr/>
                    <a:lstStyle/>
                    <a:p>
                      <a:pPr algn="ctr" rtl="0" fontAlgn="ctr"/>
                      <a:endParaRPr lang="nl-NL" sz="1300" b="0" i="0" u="none" strike="noStrike" dirty="0">
                        <a:solidFill>
                          <a:srgbClr val="000000"/>
                        </a:solidFill>
                        <a:effectLst/>
                        <a:latin typeface="Arial" panose="020B0604020202020204" pitchFamily="34" charset="0"/>
                        <a:cs typeface="Arial" panose="020B0604020202020204" pitchFamily="34" charset="0"/>
                      </a:endParaRPr>
                    </a:p>
                  </a:txBody>
                  <a:tcPr marL="8667" marR="8667" marT="8667" marB="0" anchor="ctr"/>
                </a:tc>
                <a:tc>
                  <a:txBody>
                    <a:bodyPr/>
                    <a:lstStyle/>
                    <a:p>
                      <a:pPr algn="ctr"/>
                      <a:endParaRPr lang="nl-NL" sz="1300">
                        <a:latin typeface="Arial" panose="020B0604020202020204" pitchFamily="34" charset="0"/>
                        <a:cs typeface="Arial" panose="020B0604020202020204" pitchFamily="34" charset="0"/>
                      </a:endParaRPr>
                    </a:p>
                  </a:txBody>
                  <a:tcPr/>
                </a:tc>
                <a:tc>
                  <a:txBody>
                    <a:bodyPr/>
                    <a:lstStyle/>
                    <a:p>
                      <a:pPr algn="ctr" rtl="0" fontAlgn="ctr"/>
                      <a:endParaRPr lang="nl-NL" sz="1300" b="0" i="0" u="none" strike="noStrike" dirty="0">
                        <a:solidFill>
                          <a:srgbClr val="000000"/>
                        </a:solidFill>
                        <a:effectLst/>
                        <a:latin typeface="Arial" panose="020B0604020202020204" pitchFamily="34" charset="0"/>
                        <a:cs typeface="Arial" panose="020B0604020202020204" pitchFamily="34" charset="0"/>
                      </a:endParaRPr>
                    </a:p>
                  </a:txBody>
                  <a:tcPr marL="8667" marR="8667" marT="8667" marB="0" anchor="ctr"/>
                </a:tc>
                <a:extLst>
                  <a:ext uri="{0D108BD9-81ED-4DB2-BD59-A6C34878D82A}">
                    <a16:rowId xmlns:a16="http://schemas.microsoft.com/office/drawing/2014/main" val="1345652048"/>
                  </a:ext>
                </a:extLst>
              </a:tr>
              <a:tr h="237576">
                <a:tc>
                  <a:txBody>
                    <a:bodyPr/>
                    <a:lstStyle/>
                    <a:p>
                      <a:pPr algn="ctr" fontAlgn="t"/>
                      <a:endParaRPr lang="nl-NL" sz="1300" b="0" i="0" u="none" strike="noStrike" dirty="0">
                        <a:solidFill>
                          <a:srgbClr val="000000"/>
                        </a:solidFill>
                        <a:effectLst/>
                        <a:latin typeface="Arial" panose="020B0604020202020204" pitchFamily="34" charset="0"/>
                        <a:cs typeface="Arial" panose="020B0604020202020204" pitchFamily="34" charset="0"/>
                      </a:endParaRPr>
                    </a:p>
                  </a:txBody>
                  <a:tcPr marL="8667" marR="8667" marT="8667" marB="0"/>
                </a:tc>
                <a:tc>
                  <a:txBody>
                    <a:bodyPr/>
                    <a:lstStyle/>
                    <a:p>
                      <a:pPr algn="ctr" rtl="0" fontAlgn="ctr"/>
                      <a:endParaRPr lang="nl-NL" sz="1300" b="0" i="0" u="none" strike="noStrike" dirty="0">
                        <a:solidFill>
                          <a:srgbClr val="000000"/>
                        </a:solidFill>
                        <a:effectLst/>
                        <a:latin typeface="Arial" panose="020B0604020202020204" pitchFamily="34" charset="0"/>
                        <a:cs typeface="Arial" panose="020B0604020202020204" pitchFamily="34" charset="0"/>
                      </a:endParaRPr>
                    </a:p>
                  </a:txBody>
                  <a:tcPr marL="8667" marR="8667" marT="8667" marB="0" anchor="ctr"/>
                </a:tc>
                <a:tc>
                  <a:txBody>
                    <a:bodyPr/>
                    <a:lstStyle/>
                    <a:p>
                      <a:pPr algn="ctr" rtl="0" fontAlgn="ctr"/>
                      <a:endParaRPr lang="nl-NL" sz="1300" b="0" i="0" u="none" strike="noStrike" dirty="0">
                        <a:solidFill>
                          <a:srgbClr val="000000"/>
                        </a:solidFill>
                        <a:effectLst/>
                        <a:latin typeface="Arial" panose="020B0604020202020204" pitchFamily="34" charset="0"/>
                        <a:cs typeface="Arial" panose="020B0604020202020204" pitchFamily="34" charset="0"/>
                      </a:endParaRPr>
                    </a:p>
                  </a:txBody>
                  <a:tcPr marL="8667" marR="8667" marT="8667" marB="0" anchor="ctr"/>
                </a:tc>
                <a:extLst>
                  <a:ext uri="{0D108BD9-81ED-4DB2-BD59-A6C34878D82A}">
                    <a16:rowId xmlns:a16="http://schemas.microsoft.com/office/drawing/2014/main" val="1006478837"/>
                  </a:ext>
                </a:extLst>
              </a:tr>
            </a:tbl>
          </a:graphicData>
        </a:graphic>
      </p:graphicFrame>
    </p:spTree>
    <p:extLst>
      <p:ext uri="{BB962C8B-B14F-4D97-AF65-F5344CB8AC3E}">
        <p14:creationId xmlns:p14="http://schemas.microsoft.com/office/powerpoint/2010/main" val="19085023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rmal">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Thermal">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erm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3175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63500" dist="38100" dir="8100000" rotWithShape="0">
              <a:srgbClr val="000000">
                <a:alpha val="45000"/>
              </a:srgbClr>
            </a:outerShdw>
          </a:effectLst>
        </a:effectStyle>
        <a:effectStyle>
          <a:effectLst>
            <a:outerShdw blurRad="101600" dist="63500" dir="8100000" rotWithShape="0">
              <a:srgbClr val="000000">
                <a:alpha val="40000"/>
              </a:srgbClr>
            </a:outerShdw>
          </a:effectLst>
          <a:scene3d>
            <a:camera prst="orthographicFront">
              <a:rot lat="0" lon="0" rev="0"/>
            </a:camera>
            <a:lightRig rig="threePt" dir="t">
              <a:rot lat="0" lon="0" rev="3000000"/>
            </a:lightRig>
          </a:scene3d>
          <a:sp3d>
            <a:bevelT h="19050"/>
          </a:sp3d>
        </a:effectStyle>
      </a:effectStyleLst>
      <a:bgFillStyleLst>
        <a:solidFill>
          <a:schemeClr val="phClr"/>
        </a:solidFill>
        <a:gradFill rotWithShape="1">
          <a:gsLst>
            <a:gs pos="0">
              <a:schemeClr val="phClr">
                <a:tint val="100000"/>
                <a:lumMod val="125000"/>
              </a:schemeClr>
            </a:gs>
            <a:gs pos="55000">
              <a:schemeClr val="phClr">
                <a:shade val="100000"/>
                <a:satMod val="100000"/>
                <a:lumMod val="100000"/>
              </a:schemeClr>
            </a:gs>
            <a:gs pos="100000">
              <a:schemeClr val="phClr">
                <a:shade val="90000"/>
                <a:satMod val="300000"/>
                <a:lumMod val="95000"/>
              </a:schemeClr>
            </a:gs>
          </a:gsLst>
          <a:lin ang="5400000" scaled="0"/>
        </a:gradFill>
        <a:blipFill>
          <a:blip xmlns:r="http://schemas.openxmlformats.org/officeDocument/2006/relationships" r:embed="rId1">
            <a:duotone>
              <a:schemeClr val="phClr">
                <a:shade val="80000"/>
              </a:schemeClr>
              <a:schemeClr val="phClr">
                <a:tint val="98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TM01859868[[fn=Warm]]</Template>
  <TotalTime>7035</TotalTime>
  <Words>5079</Words>
  <Application>Microsoft Office PowerPoint</Application>
  <PresentationFormat>A3 (297 x 420 mm)</PresentationFormat>
  <Paragraphs>452</Paragraphs>
  <Slides>12</Slides>
  <Notes>2</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12</vt:i4>
      </vt:variant>
    </vt:vector>
  </HeadingPairs>
  <TitlesOfParts>
    <vt:vector size="15" baseType="lpstr">
      <vt:lpstr>Arial</vt:lpstr>
      <vt:lpstr>Calibri</vt:lpstr>
      <vt:lpstr>Thermal</vt:lpstr>
      <vt:lpstr>Stichting Gezondheidscentra Utrecht</vt:lpstr>
      <vt:lpstr>INHOUDSOPGAVE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JAARVERSLAG 2015</dc:title>
  <dc:creator>yvonne Pijnacker</dc:creator>
  <cp:lastModifiedBy>Yvonne Pijnacker</cp:lastModifiedBy>
  <cp:revision>129</cp:revision>
  <cp:lastPrinted>2020-04-10T10:53:56Z</cp:lastPrinted>
  <dcterms:created xsi:type="dcterms:W3CDTF">2016-05-29T12:40:27Z</dcterms:created>
  <dcterms:modified xsi:type="dcterms:W3CDTF">2022-05-16T13:48:41Z</dcterms:modified>
</cp:coreProperties>
</file>